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embeddedFontLst>
    <p:embeddedFont>
      <p:font typeface="Roboto Thin"/>
      <p:regular r:id="rId30"/>
      <p:bold r:id="rId31"/>
      <p:italic r:id="rId32"/>
      <p:boldItalic r:id="rId33"/>
    </p:embeddedFont>
    <p:embeddedFont>
      <p:font typeface="Roboto"/>
      <p:regular r:id="rId34"/>
      <p:bold r:id="rId35"/>
      <p:italic r:id="rId36"/>
      <p:boldItalic r:id="rId37"/>
    </p:embeddedFont>
    <p:embeddedFont>
      <p:font typeface="Encode Sans"/>
      <p:regular r:id="rId38"/>
      <p:bold r:id="rId39"/>
    </p:embeddedFont>
    <p:embeddedFont>
      <p:font typeface="Encode Sans Black"/>
      <p:bold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Malvika Singh"/>
  <p:cmAuthor clrIdx="1" id="1" initials="" lastIdx="1" name="Nicole Yi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CA46988-0A73-40E2-9DA4-DF35BE2FFADA}">
  <a:tblStyle styleId="{ECA46988-0A73-40E2-9DA4-DF35BE2FFAD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ncodeSansBlack-bold.fntdata"/><Relationship Id="rId20" Type="http://schemas.openxmlformats.org/officeDocument/2006/relationships/slide" Target="slides/slide13.xml"/><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slide" Target="slides/slide15.xml"/><Relationship Id="rId44" Type="http://schemas.openxmlformats.org/officeDocument/2006/relationships/font" Target="fonts/OpenSans-boldItalic.fntdata"/><Relationship Id="rId21" Type="http://schemas.openxmlformats.org/officeDocument/2006/relationships/slide" Target="slides/slide14.xml"/><Relationship Id="rId43" Type="http://schemas.openxmlformats.org/officeDocument/2006/relationships/font" Target="fonts/OpenSans-italic.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Thin-bold.fntdata"/><Relationship Id="rId30" Type="http://schemas.openxmlformats.org/officeDocument/2006/relationships/font" Target="fonts/RobotoThin-regular.fntdata"/><Relationship Id="rId11" Type="http://schemas.openxmlformats.org/officeDocument/2006/relationships/slide" Target="slides/slide4.xml"/><Relationship Id="rId33" Type="http://schemas.openxmlformats.org/officeDocument/2006/relationships/font" Target="fonts/RobotoThin-boldItalic.fntdata"/><Relationship Id="rId10" Type="http://schemas.openxmlformats.org/officeDocument/2006/relationships/slide" Target="slides/slide3.xml"/><Relationship Id="rId32" Type="http://schemas.openxmlformats.org/officeDocument/2006/relationships/font" Target="fonts/RobotoThin-italic.fntdata"/><Relationship Id="rId13" Type="http://schemas.openxmlformats.org/officeDocument/2006/relationships/slide" Target="slides/slide6.xml"/><Relationship Id="rId35" Type="http://schemas.openxmlformats.org/officeDocument/2006/relationships/font" Target="fonts/Roboto-bold.fntdata"/><Relationship Id="rId12" Type="http://schemas.openxmlformats.org/officeDocument/2006/relationships/slide" Target="slides/slide5.xml"/><Relationship Id="rId34" Type="http://schemas.openxmlformats.org/officeDocument/2006/relationships/font" Target="fonts/Roboto-regular.fntdata"/><Relationship Id="rId15" Type="http://schemas.openxmlformats.org/officeDocument/2006/relationships/slide" Target="slides/slide8.xml"/><Relationship Id="rId37" Type="http://schemas.openxmlformats.org/officeDocument/2006/relationships/font" Target="fonts/Roboto-boldItalic.fntdata"/><Relationship Id="rId14" Type="http://schemas.openxmlformats.org/officeDocument/2006/relationships/slide" Target="slides/slide7.xml"/><Relationship Id="rId36" Type="http://schemas.openxmlformats.org/officeDocument/2006/relationships/font" Target="fonts/Roboto-italic.fntdata"/><Relationship Id="rId17" Type="http://schemas.openxmlformats.org/officeDocument/2006/relationships/slide" Target="slides/slide10.xml"/><Relationship Id="rId39" Type="http://schemas.openxmlformats.org/officeDocument/2006/relationships/font" Target="fonts/EncodeSans-bold.fntdata"/><Relationship Id="rId16" Type="http://schemas.openxmlformats.org/officeDocument/2006/relationships/slide" Target="slides/slide9.xml"/><Relationship Id="rId38" Type="http://schemas.openxmlformats.org/officeDocument/2006/relationships/font" Target="fonts/EncodeSans-regular.fntdata"/><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6-10T22:12:43.935">
    <p:pos x="325" y="1345"/>
    <p:text>Maybe we should have competitor analysis?</p:text>
  </p:cm>
  <p:cm authorId="1" idx="1" dt="2024-06-11T20:25:05.923">
    <p:pos x="349" y="103"/>
    <p:text>suggest move the slide up after problem and before high level soIution to probem.  better storyline to introduce our new product solution such as "Peloton Breakway: a new Peloton product solution to build a connected fitness platform", then we can go to breakdown what is actually like.</p:text>
  </p:cm>
</p:cmLst>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g2e472f3f44a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g2e472f3f44a_2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e472f3f44a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leverage the Peloton Brand as another point of </a:t>
            </a:r>
            <a:r>
              <a:rPr lang="en"/>
              <a:t>differentiation</a:t>
            </a:r>
            <a:r>
              <a:rPr lang="en"/>
              <a:t>, market leader in connected fitness, with a large number of potential partnerships</a:t>
            </a:r>
            <a:endParaRPr/>
          </a:p>
          <a:p>
            <a:pPr indent="0" lvl="0" marL="0" rtl="0" algn="l">
              <a:spcBef>
                <a:spcPts val="0"/>
              </a:spcBef>
              <a:spcAft>
                <a:spcPts val="0"/>
              </a:spcAft>
              <a:buNone/>
            </a:pPr>
            <a:r>
              <a:t/>
            </a:r>
            <a:endParaRPr/>
          </a:p>
        </p:txBody>
      </p:sp>
      <p:sp>
        <p:nvSpPr>
          <p:cNvPr id="102" name="Google Shape;102;g2e472f3f44a_2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e4bf5757a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e4bf5757a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e472f3f44a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e472f3f44a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e472f3f44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e472f3f44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e472f3f44a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e472f3f44a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64 million total market . 40% are high-end users so 25 million, we are aiming to capture 5% of that mark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1.2 million is establishment providing personal training service, 30% is self-employee personal training which you start target, 40% of gym center (but here you only target &lt;500 members small business, we can justice it), your most rev from.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e472f3f44a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g2e472f3f44a_2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7380166f8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7380166f8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e472f3f44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e472f3f44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e5085b9381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e5085b9381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e5078d519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e5078d519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2e472f3f44a_5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2e472f3f44a_5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before that, I'd like to open with the current peloton dilemma</a:t>
            </a:r>
            <a:endParaRPr/>
          </a:p>
          <a:p>
            <a:pPr indent="0" lvl="0" marL="0" rtl="0" algn="l">
              <a:spcBef>
                <a:spcPts val="0"/>
              </a:spcBef>
              <a:spcAft>
                <a:spcPts val="0"/>
              </a:spcAft>
              <a:buNone/>
            </a:pPr>
            <a:r>
              <a:rPr lang="en"/>
              <a:t>as what you see in the chart, it is the 6 years of peloton revenue trend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e4bf5757a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e4bf5757a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think total gym size total is not 3100*3, i think gym size of us is more than that.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4bf5757a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e4bf5757a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 you screenshot table again?</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e5078d519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e5078d519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g2e472f3f44a_5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 name="Google Shape;50;g2e472f3f44a_5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understand where peloton should go, we have to understand where we are. </a:t>
            </a:r>
            <a:endParaRPr/>
          </a:p>
          <a:p>
            <a:pPr indent="0" lvl="0" marL="0" rtl="0" algn="l">
              <a:spcBef>
                <a:spcPts val="0"/>
              </a:spcBef>
              <a:spcAft>
                <a:spcPts val="0"/>
              </a:spcAft>
              <a:buNone/>
            </a:pPr>
            <a:r>
              <a:rPr lang="en"/>
              <a:t>In the past few years, peloton product </a:t>
            </a:r>
            <a:r>
              <a:rPr lang="en"/>
              <a:t>focus</a:t>
            </a:r>
            <a:r>
              <a:rPr lang="en"/>
              <a:t> on those innovators and </a:t>
            </a:r>
            <a:r>
              <a:rPr lang="en"/>
              <a:t>visionaries</a:t>
            </a:r>
            <a:r>
              <a:rPr lang="en"/>
              <a:t> who are tech savvy, passionate about the at-home fitness, has professional knowledge in the fitness training. This population was growing fast during the cov-19 due to gym/club closing. </a:t>
            </a:r>
            <a:endParaRPr/>
          </a:p>
          <a:p>
            <a:pPr indent="0" lvl="0" marL="0" rtl="0" algn="l">
              <a:spcBef>
                <a:spcPts val="0"/>
              </a:spcBef>
              <a:spcAft>
                <a:spcPts val="0"/>
              </a:spcAft>
              <a:buNone/>
            </a:pPr>
            <a:r>
              <a:rPr lang="en"/>
              <a:t>It pushed peloton achieve the level to acrossing the chasm,</a:t>
            </a:r>
            <a:endParaRPr/>
          </a:p>
          <a:p>
            <a:pPr indent="0" lvl="0" marL="0" rtl="0" algn="l">
              <a:spcBef>
                <a:spcPts val="0"/>
              </a:spcBef>
              <a:spcAft>
                <a:spcPts val="0"/>
              </a:spcAft>
              <a:buNone/>
            </a:pPr>
            <a:r>
              <a:rPr lang="en"/>
              <a:t>in the next cycle, Peloton have to figure out the </a:t>
            </a:r>
            <a:r>
              <a:rPr lang="en"/>
              <a:t>strategy</a:t>
            </a:r>
            <a:r>
              <a:rPr lang="en"/>
              <a:t> to target the “early majority: section of the connecte fitness.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e5085b938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where are they? In the previous slide, we talked about they mostly have members of at least 1-2 fitness/gym/club. By looking into the industry, we found unlike the gym membership which is </a:t>
            </a:r>
            <a:r>
              <a:rPr lang="en"/>
              <a:t>declining</a:t>
            </a:r>
            <a:r>
              <a:rPr lang="en"/>
              <a:t>, the personal training service segment is growing really fast.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slide is to indicate the importance of personal trainers to end users so that we can leverage the opportunity that if we can build better communication systems between the two groups, the small gym businesses, independent gym trainers would boom and the end user will also be satisfied. We can remove this if it is not making sense after discussion</a:t>
            </a:r>
            <a:endParaRPr/>
          </a:p>
          <a:p>
            <a:pPr indent="0" lvl="0" marL="0" rtl="0" algn="l">
              <a:spcBef>
                <a:spcPts val="0"/>
              </a:spcBef>
              <a:spcAft>
                <a:spcPts val="0"/>
              </a:spcAft>
              <a:buNone/>
            </a:pPr>
            <a:r>
              <a:t/>
            </a:r>
            <a:endParaRPr/>
          </a:p>
        </p:txBody>
      </p:sp>
      <p:sp>
        <p:nvSpPr>
          <p:cNvPr id="59" name="Google Shape;59;g2e5085b9381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e472f3f44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e472f3f44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our study, we decide to move in B2B </a:t>
            </a:r>
            <a:r>
              <a:rPr lang="en"/>
              <a:t>connected fitness market segment, start from xxx</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e472f3f44a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past 2 months, to understand our selected target customer painpoint, we conducted 5 interviews covered personal trainer, small business gym owner, health wellness stakeholders, and CMO of fitness company. </a:t>
            </a:r>
            <a:r>
              <a:rPr lang="en">
                <a:solidFill>
                  <a:schemeClr val="dk1"/>
                </a:solidFill>
              </a:rPr>
              <a:t>to listen what they have said.</a:t>
            </a:r>
            <a:endParaRPr/>
          </a:p>
        </p:txBody>
      </p:sp>
      <p:sp>
        <p:nvSpPr>
          <p:cNvPr id="75" name="Google Shape;75;g2e472f3f44a_2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e472f3f44a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Eventually, we are able to defined their problem is “xx</a:t>
            </a:r>
            <a:endParaRPr/>
          </a:p>
        </p:txBody>
      </p:sp>
      <p:sp>
        <p:nvSpPr>
          <p:cNvPr id="81" name="Google Shape;81;g2e472f3f44a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e472f3f44a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e472f3f44a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solve the problem, please allow me to introduce our peloton solution - Peloton breakaway, a new </a:t>
            </a:r>
            <a:r>
              <a:rPr lang="en"/>
              <a:t>connected</a:t>
            </a:r>
            <a:r>
              <a:rPr lang="en"/>
              <a:t> fitness </a:t>
            </a:r>
            <a:r>
              <a:rPr lang="en"/>
              <a:t>platform</a:t>
            </a:r>
            <a:r>
              <a:rPr lang="en"/>
              <a:t> strategy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e472f3f44a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e472f3f44a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4.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bg>
      <p:bgPr>
        <a:solidFill>
          <a:schemeClr val="dk2"/>
        </a:solidFill>
      </p:bgPr>
    </p:bg>
    <p:spTree>
      <p:nvGrpSpPr>
        <p:cNvPr id="6" name="Shape 6"/>
        <p:cNvGrpSpPr/>
        <p:nvPr/>
      </p:nvGrpSpPr>
      <p:grpSpPr>
        <a:xfrm>
          <a:off x="0" y="0"/>
          <a:ext cx="0" cy="0"/>
          <a:chOff x="0" y="0"/>
          <a:chExt cx="0" cy="0"/>
        </a:xfrm>
      </p:grpSpPr>
      <p:sp>
        <p:nvSpPr>
          <p:cNvPr id="7" name="Google Shape;7;p2"/>
          <p:cNvSpPr/>
          <p:nvPr/>
        </p:nvSpPr>
        <p:spPr>
          <a:xfrm>
            <a:off x="7923536" y="-2660"/>
            <a:ext cx="1220464" cy="3409426"/>
          </a:xfrm>
          <a:custGeom>
            <a:rect b="b" l="l" r="r" t="t"/>
            <a:pathLst>
              <a:path extrusionOk="0" h="3718296" w="998272">
                <a:moveTo>
                  <a:pt x="0" y="0"/>
                </a:moveTo>
                <a:lnTo>
                  <a:pt x="998272" y="1164"/>
                </a:lnTo>
                <a:lnTo>
                  <a:pt x="998272" y="3718296"/>
                </a:lnTo>
                <a:lnTo>
                  <a:pt x="0" y="0"/>
                </a:lnTo>
                <a:close/>
              </a:path>
            </a:pathLst>
          </a:custGeom>
          <a:blipFill rotWithShape="1">
            <a:blip r:embed="rId2">
              <a:alphaModFix/>
            </a:blip>
            <a:stretch>
              <a:fillRect b="0" l="-202049" r="-541192" t="-50071"/>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pic>
        <p:nvPicPr>
          <p:cNvPr id="8" name="Google Shape;8;p2"/>
          <p:cNvPicPr preferRelativeResize="0"/>
          <p:nvPr/>
        </p:nvPicPr>
        <p:blipFill rotWithShape="1">
          <a:blip r:embed="rId3">
            <a:alphaModFix/>
          </a:blip>
          <a:srcRect b="0" l="0" r="0" t="0"/>
          <a:stretch/>
        </p:blipFill>
        <p:spPr>
          <a:xfrm>
            <a:off x="8274698" y="152243"/>
            <a:ext cx="651976" cy="440688"/>
          </a:xfrm>
          <a:prstGeom prst="rect">
            <a:avLst/>
          </a:prstGeom>
          <a:noFill/>
          <a:ln>
            <a:noFill/>
          </a:ln>
        </p:spPr>
      </p:pic>
      <p:sp>
        <p:nvSpPr>
          <p:cNvPr id="9" name="Google Shape;9;p2"/>
          <p:cNvSpPr/>
          <p:nvPr>
            <p:ph idx="2" type="pic"/>
          </p:nvPr>
        </p:nvSpPr>
        <p:spPr>
          <a:xfrm>
            <a:off x="0" y="0"/>
            <a:ext cx="8921810" cy="2786063"/>
          </a:xfrm>
          <a:prstGeom prst="rect">
            <a:avLst/>
          </a:prstGeom>
          <a:solidFill>
            <a:srgbClr val="D8D8D8"/>
          </a:solidFill>
          <a:ln>
            <a:noFill/>
          </a:ln>
        </p:spPr>
      </p:sp>
      <p:sp>
        <p:nvSpPr>
          <p:cNvPr id="10" name="Google Shape;10;p2"/>
          <p:cNvSpPr txBox="1"/>
          <p:nvPr>
            <p:ph type="title"/>
          </p:nvPr>
        </p:nvSpPr>
        <p:spPr>
          <a:xfrm>
            <a:off x="671756" y="3294388"/>
            <a:ext cx="7985133" cy="1025168"/>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4000"/>
              <a:buFont typeface="Encode Sans Black"/>
              <a:buNone/>
              <a:defRPr b="1" i="0" sz="4000" u="none" cap="none" strike="noStrike">
                <a:solidFill>
                  <a:schemeClr val="lt2"/>
                </a:solidFill>
                <a:latin typeface="Encode Sans Black"/>
                <a:ea typeface="Encode Sans Black"/>
                <a:cs typeface="Encode Sans Black"/>
                <a:sym typeface="Encode Sans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11" name="Google Shape;11;p2"/>
          <p:cNvPicPr preferRelativeResize="0"/>
          <p:nvPr/>
        </p:nvPicPr>
        <p:blipFill rotWithShape="1">
          <a:blip r:embed="rId4">
            <a:alphaModFix/>
          </a:blip>
          <a:srcRect b="0" l="0" r="0" t="0"/>
          <a:stretch/>
        </p:blipFill>
        <p:spPr>
          <a:xfrm>
            <a:off x="784225" y="4845056"/>
            <a:ext cx="1807369" cy="121444"/>
          </a:xfrm>
          <a:prstGeom prst="rect">
            <a:avLst/>
          </a:prstGeom>
          <a:noFill/>
          <a:ln>
            <a:noFill/>
          </a:ln>
        </p:spPr>
      </p:pic>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 Subheader + Content">
  <p:cSld name="Header + Subheader + Content">
    <p:spTree>
      <p:nvGrpSpPr>
        <p:cNvPr id="12" name="Shape 12"/>
        <p:cNvGrpSpPr/>
        <p:nvPr/>
      </p:nvGrpSpPr>
      <p:grpSpPr>
        <a:xfrm>
          <a:off x="0" y="0"/>
          <a:ext cx="0" cy="0"/>
          <a:chOff x="0" y="0"/>
          <a:chExt cx="0" cy="0"/>
        </a:xfrm>
      </p:grpSpPr>
      <p:sp>
        <p:nvSpPr>
          <p:cNvPr id="13" name="Google Shape;13;p3"/>
          <p:cNvSpPr/>
          <p:nvPr/>
        </p:nvSpPr>
        <p:spPr>
          <a:xfrm>
            <a:off x="8145728" y="-2659"/>
            <a:ext cx="998272" cy="2788722"/>
          </a:xfrm>
          <a:custGeom>
            <a:rect b="b" l="l" r="r" t="t"/>
            <a:pathLst>
              <a:path extrusionOk="0" h="3718296" w="998272">
                <a:moveTo>
                  <a:pt x="0" y="0"/>
                </a:moveTo>
                <a:lnTo>
                  <a:pt x="998272" y="1164"/>
                </a:lnTo>
                <a:lnTo>
                  <a:pt x="998272" y="3718296"/>
                </a:lnTo>
                <a:lnTo>
                  <a:pt x="0" y="0"/>
                </a:lnTo>
                <a:close/>
              </a:path>
            </a:pathLst>
          </a:custGeom>
          <a:blipFill rotWithShape="1">
            <a:blip r:embed="rId2">
              <a:alphaModFix/>
            </a:blip>
            <a:stretch>
              <a:fillRect b="0" l="-202049" r="-541192" t="-50071"/>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pic>
        <p:nvPicPr>
          <p:cNvPr id="14" name="Google Shape;14;p3"/>
          <p:cNvPicPr preferRelativeResize="0"/>
          <p:nvPr/>
        </p:nvPicPr>
        <p:blipFill rotWithShape="1">
          <a:blip r:embed="rId3">
            <a:alphaModFix/>
          </a:blip>
          <a:srcRect b="0" l="0" r="0" t="0"/>
          <a:stretch/>
        </p:blipFill>
        <p:spPr>
          <a:xfrm>
            <a:off x="8472243" y="152243"/>
            <a:ext cx="503818" cy="340544"/>
          </a:xfrm>
          <a:prstGeom prst="rect">
            <a:avLst/>
          </a:prstGeom>
          <a:noFill/>
          <a:ln>
            <a:noFill/>
          </a:ln>
        </p:spPr>
      </p:pic>
      <p:sp>
        <p:nvSpPr>
          <p:cNvPr id="15" name="Google Shape;15;p3"/>
          <p:cNvSpPr txBox="1"/>
          <p:nvPr>
            <p:ph type="title"/>
          </p:nvPr>
        </p:nvSpPr>
        <p:spPr>
          <a:xfrm>
            <a:off x="671757" y="273802"/>
            <a:ext cx="7348293" cy="74883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2800"/>
              <a:buFont typeface="Encode Sans Black"/>
              <a:buNone/>
              <a:defRPr b="1" i="0" sz="2800" u="none" cap="none" strike="noStrike">
                <a:solidFill>
                  <a:schemeClr val="lt2"/>
                </a:solidFill>
                <a:latin typeface="Encode Sans Black"/>
                <a:ea typeface="Encode Sans Black"/>
                <a:cs typeface="Encode Sans Black"/>
                <a:sym typeface="Encode Sans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 name="Google Shape;16;p3"/>
          <p:cNvSpPr txBox="1"/>
          <p:nvPr>
            <p:ph idx="1" type="body"/>
          </p:nvPr>
        </p:nvSpPr>
        <p:spPr>
          <a:xfrm>
            <a:off x="671757" y="1298000"/>
            <a:ext cx="7653093" cy="30837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400"/>
              </a:spcBef>
              <a:spcAft>
                <a:spcPts val="0"/>
              </a:spcAft>
              <a:buClr>
                <a:schemeClr val="lt1"/>
              </a:buClr>
              <a:buSzPts val="2000"/>
              <a:buFont typeface="Arial"/>
              <a:buNone/>
              <a:defRPr b="0" i="0" sz="2000" u="none" cap="none" strike="noStrike">
                <a:solidFill>
                  <a:schemeClr val="lt1"/>
                </a:solidFill>
                <a:latin typeface="Arial"/>
                <a:ea typeface="Arial"/>
                <a:cs typeface="Arial"/>
                <a:sym typeface="Arial"/>
              </a:defRPr>
            </a:lvl1pPr>
            <a:lvl2pPr indent="-228600" lvl="1" marL="914400" marR="0" rtl="0" algn="l">
              <a:spcBef>
                <a:spcPts val="560"/>
              </a:spcBef>
              <a:spcAft>
                <a:spcPts val="0"/>
              </a:spcAft>
              <a:buClr>
                <a:srgbClr val="E8D3A2"/>
              </a:buClr>
              <a:buSzPts val="2800"/>
              <a:buFont typeface="Arial"/>
              <a:buNone/>
              <a:defRPr b="0" i="0" sz="2800" u="none" cap="none" strike="noStrike">
                <a:solidFill>
                  <a:srgbClr val="E8D3A2"/>
                </a:solidFill>
                <a:latin typeface="Encode Sans Black"/>
                <a:ea typeface="Encode Sans Black"/>
                <a:cs typeface="Encode Sans Black"/>
                <a:sym typeface="Encode Sans Black"/>
              </a:defRPr>
            </a:lvl2pPr>
            <a:lvl3pPr indent="-228600" lvl="2" marL="1371600" marR="0" rtl="0" algn="l">
              <a:spcBef>
                <a:spcPts val="480"/>
              </a:spcBef>
              <a:spcAft>
                <a:spcPts val="0"/>
              </a:spcAft>
              <a:buClr>
                <a:srgbClr val="E8D3A2"/>
              </a:buClr>
              <a:buSzPts val="2400"/>
              <a:buFont typeface="Arial"/>
              <a:buNone/>
              <a:defRPr b="0" i="0" sz="2400" u="none" cap="none" strike="noStrike">
                <a:solidFill>
                  <a:srgbClr val="E8D3A2"/>
                </a:solidFill>
                <a:latin typeface="Encode Sans Black"/>
                <a:ea typeface="Encode Sans Black"/>
                <a:cs typeface="Encode Sans Black"/>
                <a:sym typeface="Encode Sans Black"/>
              </a:defRPr>
            </a:lvl3pPr>
            <a:lvl4pPr indent="-228600" lvl="3" marL="1828800" marR="0" rtl="0" algn="l">
              <a:spcBef>
                <a:spcPts val="400"/>
              </a:spcBef>
              <a:spcAft>
                <a:spcPts val="0"/>
              </a:spcAft>
              <a:buClr>
                <a:srgbClr val="E8D3A2"/>
              </a:buClr>
              <a:buSzPts val="2000"/>
              <a:buFont typeface="Arial"/>
              <a:buNone/>
              <a:defRPr b="0" i="0" sz="2000" u="none" cap="none" strike="noStrike">
                <a:solidFill>
                  <a:srgbClr val="E8D3A2"/>
                </a:solidFill>
                <a:latin typeface="Encode Sans Black"/>
                <a:ea typeface="Encode Sans Black"/>
                <a:cs typeface="Encode Sans Black"/>
                <a:sym typeface="Encode Sans Black"/>
              </a:defRPr>
            </a:lvl4pPr>
            <a:lvl5pPr indent="-228600" lvl="4" marL="2286000" marR="0" rtl="0" algn="l">
              <a:spcBef>
                <a:spcPts val="400"/>
              </a:spcBef>
              <a:spcAft>
                <a:spcPts val="0"/>
              </a:spcAft>
              <a:buClr>
                <a:srgbClr val="E8D3A2"/>
              </a:buClr>
              <a:buSzPts val="2000"/>
              <a:buFont typeface="Arial"/>
              <a:buNone/>
              <a:defRPr b="0" i="0" sz="2000" u="none" cap="none" strike="noStrike">
                <a:solidFill>
                  <a:srgbClr val="E8D3A2"/>
                </a:solidFill>
                <a:latin typeface="Encode Sans Black"/>
                <a:ea typeface="Encode Sans Black"/>
                <a:cs typeface="Encode Sans Black"/>
                <a:sym typeface="Encode Sans Black"/>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9pPr>
          </a:lstStyle>
          <a:p/>
        </p:txBody>
      </p:sp>
      <p:sp>
        <p:nvSpPr>
          <p:cNvPr id="17" name="Google Shape;17;p3"/>
          <p:cNvSpPr txBox="1"/>
          <p:nvPr>
            <p:ph idx="2" type="body"/>
          </p:nvPr>
        </p:nvSpPr>
        <p:spPr>
          <a:xfrm>
            <a:off x="659305" y="1881747"/>
            <a:ext cx="8084645" cy="2715997"/>
          </a:xfrm>
          <a:prstGeom prst="rect">
            <a:avLst/>
          </a:prstGeom>
          <a:noFill/>
          <a:ln>
            <a:noFill/>
          </a:ln>
        </p:spPr>
        <p:txBody>
          <a:bodyPr anchorCtr="0" anchor="t" bIns="45700" lIns="91425" spcFirstLastPara="1" rIns="91425" wrap="square" tIns="45700">
            <a:noAutofit/>
          </a:bodyPr>
          <a:lstStyle>
            <a:lvl1pPr indent="-342900" lvl="0" marL="457200" marR="0" rtl="0" algn="l">
              <a:spcBef>
                <a:spcPts val="360"/>
              </a:spcBef>
              <a:spcAft>
                <a:spcPts val="0"/>
              </a:spcAft>
              <a:buClr>
                <a:srgbClr val="FFFFFF"/>
              </a:buClr>
              <a:buSzPts val="1800"/>
              <a:buFont typeface="Arial"/>
              <a:buChar char="•"/>
              <a:defRPr b="0" i="0" sz="1800" u="none" cap="none" strike="noStrike">
                <a:solidFill>
                  <a:srgbClr val="FFFFFF"/>
                </a:solidFill>
                <a:latin typeface="Open Sans"/>
                <a:ea typeface="Open Sans"/>
                <a:cs typeface="Open Sans"/>
                <a:sym typeface="Open Sans"/>
              </a:defRPr>
            </a:lvl1pPr>
            <a:lvl2pPr indent="-342900" lvl="1" marL="914400" marR="0" rtl="0" algn="l">
              <a:spcBef>
                <a:spcPts val="36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2pPr>
            <a:lvl3pPr indent="-342900" lvl="2" marL="1371600" marR="0" rtl="0" algn="l">
              <a:spcBef>
                <a:spcPts val="360"/>
              </a:spcBef>
              <a:spcAft>
                <a:spcPts val="0"/>
              </a:spcAft>
              <a:buClr>
                <a:schemeClr val="lt1"/>
              </a:buClr>
              <a:buSzPts val="1800"/>
              <a:buFont typeface="Encode Sans Black"/>
              <a:buChar char="&gt;"/>
              <a:defRPr b="0" i="0" sz="1800" u="none" cap="none" strike="noStrike">
                <a:solidFill>
                  <a:schemeClr val="lt1"/>
                </a:solidFill>
                <a:latin typeface="Open Sans"/>
                <a:ea typeface="Open Sans"/>
                <a:cs typeface="Open Sans"/>
                <a:sym typeface="Open Sans"/>
              </a:defRPr>
            </a:lvl3pPr>
            <a:lvl4pPr indent="-342900" lvl="3" marL="1828800" marR="0" rtl="0" algn="l">
              <a:spcBef>
                <a:spcPts val="36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4pPr>
            <a:lvl5pPr indent="-342900" lvl="4" marL="2286000" marR="0" rtl="0" algn="l">
              <a:spcBef>
                <a:spcPts val="360"/>
              </a:spcBef>
              <a:spcAft>
                <a:spcPts val="0"/>
              </a:spcAft>
              <a:buClr>
                <a:schemeClr val="lt1"/>
              </a:buClr>
              <a:buSzPts val="1800"/>
              <a:buFont typeface="Encode Sans Black"/>
              <a:buChar char="&gt;"/>
              <a:defRPr b="0" i="0" sz="1800" u="none" cap="none" strike="noStrike">
                <a:solidFill>
                  <a:schemeClr val="lt1"/>
                </a:solidFill>
                <a:latin typeface="Open Sans"/>
                <a:ea typeface="Open Sans"/>
                <a:cs typeface="Open Sans"/>
                <a:sym typeface="Open Sans"/>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9pPr>
          </a:lstStyle>
          <a:p/>
        </p:txBody>
      </p:sp>
      <p:pic>
        <p:nvPicPr>
          <p:cNvPr id="18" name="Google Shape;18;p3"/>
          <p:cNvPicPr preferRelativeResize="0"/>
          <p:nvPr/>
        </p:nvPicPr>
        <p:blipFill rotWithShape="1">
          <a:blip r:embed="rId4">
            <a:alphaModFix/>
          </a:blip>
          <a:srcRect b="0" l="0" r="0" t="0"/>
          <a:stretch/>
        </p:blipFill>
        <p:spPr>
          <a:xfrm>
            <a:off x="784225" y="4845056"/>
            <a:ext cx="1807369" cy="12144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 Content">
  <p:cSld name="Header + Content">
    <p:bg>
      <p:bgPr>
        <a:solidFill>
          <a:schemeClr val="dk2"/>
        </a:solidFill>
      </p:bgPr>
    </p:bg>
    <p:spTree>
      <p:nvGrpSpPr>
        <p:cNvPr id="19" name="Shape 19"/>
        <p:cNvGrpSpPr/>
        <p:nvPr/>
      </p:nvGrpSpPr>
      <p:grpSpPr>
        <a:xfrm>
          <a:off x="0" y="0"/>
          <a:ext cx="0" cy="0"/>
          <a:chOff x="0" y="0"/>
          <a:chExt cx="0" cy="0"/>
        </a:xfrm>
      </p:grpSpPr>
      <p:sp>
        <p:nvSpPr>
          <p:cNvPr id="20" name="Google Shape;20;p4"/>
          <p:cNvSpPr/>
          <p:nvPr/>
        </p:nvSpPr>
        <p:spPr>
          <a:xfrm>
            <a:off x="8145728" y="-2659"/>
            <a:ext cx="998272" cy="2788722"/>
          </a:xfrm>
          <a:custGeom>
            <a:rect b="b" l="l" r="r" t="t"/>
            <a:pathLst>
              <a:path extrusionOk="0" h="3718296" w="998272">
                <a:moveTo>
                  <a:pt x="0" y="0"/>
                </a:moveTo>
                <a:lnTo>
                  <a:pt x="998272" y="1164"/>
                </a:lnTo>
                <a:lnTo>
                  <a:pt x="998272" y="3718296"/>
                </a:lnTo>
                <a:lnTo>
                  <a:pt x="0" y="0"/>
                </a:lnTo>
                <a:close/>
              </a:path>
            </a:pathLst>
          </a:custGeom>
          <a:blipFill rotWithShape="1">
            <a:blip r:embed="rId2">
              <a:alphaModFix/>
            </a:blip>
            <a:stretch>
              <a:fillRect b="0" l="-202049" r="-541192" t="-50071"/>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pic>
        <p:nvPicPr>
          <p:cNvPr id="21" name="Google Shape;21;p4"/>
          <p:cNvPicPr preferRelativeResize="0"/>
          <p:nvPr/>
        </p:nvPicPr>
        <p:blipFill rotWithShape="1">
          <a:blip r:embed="rId3">
            <a:alphaModFix/>
          </a:blip>
          <a:srcRect b="0" l="0" r="0" t="0"/>
          <a:stretch/>
        </p:blipFill>
        <p:spPr>
          <a:xfrm>
            <a:off x="8472243" y="152243"/>
            <a:ext cx="503818" cy="340544"/>
          </a:xfrm>
          <a:prstGeom prst="rect">
            <a:avLst/>
          </a:prstGeom>
          <a:noFill/>
          <a:ln>
            <a:noFill/>
          </a:ln>
        </p:spPr>
      </p:pic>
      <p:sp>
        <p:nvSpPr>
          <p:cNvPr id="22" name="Google Shape;22;p4"/>
          <p:cNvSpPr txBox="1"/>
          <p:nvPr>
            <p:ph type="title"/>
          </p:nvPr>
        </p:nvSpPr>
        <p:spPr>
          <a:xfrm>
            <a:off x="671757" y="273802"/>
            <a:ext cx="7348293" cy="74883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2800"/>
              <a:buFont typeface="Encode Sans Black"/>
              <a:buNone/>
              <a:defRPr b="1" i="0" sz="2800" u="none" cap="none" strike="noStrike">
                <a:solidFill>
                  <a:schemeClr val="lt2"/>
                </a:solidFill>
                <a:latin typeface="Encode Sans Black"/>
                <a:ea typeface="Encode Sans Black"/>
                <a:cs typeface="Encode Sans Black"/>
                <a:sym typeface="Encode Sans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 name="Google Shape;23;p4"/>
          <p:cNvSpPr txBox="1"/>
          <p:nvPr>
            <p:ph idx="1" type="body"/>
          </p:nvPr>
        </p:nvSpPr>
        <p:spPr>
          <a:xfrm>
            <a:off x="659305" y="1428064"/>
            <a:ext cx="7913195" cy="3051068"/>
          </a:xfrm>
          <a:prstGeom prst="rect">
            <a:avLst/>
          </a:prstGeom>
          <a:noFill/>
          <a:ln>
            <a:noFill/>
          </a:ln>
        </p:spPr>
        <p:txBody>
          <a:bodyPr anchorCtr="0" anchor="t" bIns="45700" lIns="91425" spcFirstLastPara="1" rIns="91425" wrap="square" tIns="45700">
            <a:noAutofit/>
          </a:bodyPr>
          <a:lstStyle>
            <a:lvl1pPr indent="-342900" lvl="0" marL="457200" marR="0" rtl="0" algn="l">
              <a:spcBef>
                <a:spcPts val="360"/>
              </a:spcBef>
              <a:spcAft>
                <a:spcPts val="0"/>
              </a:spcAft>
              <a:buClr>
                <a:srgbClr val="FFFFFF"/>
              </a:buClr>
              <a:buSzPts val="1800"/>
              <a:buFont typeface="Arial"/>
              <a:buChar char="•"/>
              <a:defRPr b="0" i="0" sz="1800" u="none" cap="none" strike="noStrike">
                <a:solidFill>
                  <a:srgbClr val="FFFFFF"/>
                </a:solidFill>
                <a:latin typeface="Open Sans"/>
                <a:ea typeface="Open Sans"/>
                <a:cs typeface="Open Sans"/>
                <a:sym typeface="Open Sans"/>
              </a:defRPr>
            </a:lvl1pPr>
            <a:lvl2pPr indent="-342900" lvl="1" marL="914400" marR="0" rtl="0" algn="l">
              <a:spcBef>
                <a:spcPts val="36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2pPr>
            <a:lvl3pPr indent="-342900" lvl="2" marL="1371600" marR="0" rtl="0" algn="l">
              <a:spcBef>
                <a:spcPts val="360"/>
              </a:spcBef>
              <a:spcAft>
                <a:spcPts val="0"/>
              </a:spcAft>
              <a:buClr>
                <a:schemeClr val="lt1"/>
              </a:buClr>
              <a:buSzPts val="1800"/>
              <a:buFont typeface="Encode Sans Black"/>
              <a:buChar char="&gt;"/>
              <a:defRPr b="0" i="0" sz="1800" u="none" cap="none" strike="noStrike">
                <a:solidFill>
                  <a:schemeClr val="lt1"/>
                </a:solidFill>
                <a:latin typeface="Open Sans"/>
                <a:ea typeface="Open Sans"/>
                <a:cs typeface="Open Sans"/>
                <a:sym typeface="Open Sans"/>
              </a:defRPr>
            </a:lvl3pPr>
            <a:lvl4pPr indent="-342900" lvl="3" marL="1828800" marR="0" rtl="0" algn="l">
              <a:spcBef>
                <a:spcPts val="360"/>
              </a:spcBef>
              <a:spcAft>
                <a:spcPts val="0"/>
              </a:spcAft>
              <a:buClr>
                <a:schemeClr val="lt1"/>
              </a:buClr>
              <a:buSzPts val="1800"/>
              <a:buFont typeface="Arial"/>
              <a:buChar char="˃"/>
              <a:defRPr b="0" i="0" sz="1800" u="none" cap="none" strike="noStrike">
                <a:solidFill>
                  <a:schemeClr val="lt1"/>
                </a:solidFill>
                <a:latin typeface="Open Sans"/>
                <a:ea typeface="Open Sans"/>
                <a:cs typeface="Open Sans"/>
                <a:sym typeface="Open Sans"/>
              </a:defRPr>
            </a:lvl4pPr>
            <a:lvl5pPr indent="-342900" lvl="4" marL="2286000" marR="0" rtl="0" algn="l">
              <a:spcBef>
                <a:spcPts val="360"/>
              </a:spcBef>
              <a:spcAft>
                <a:spcPts val="0"/>
              </a:spcAft>
              <a:buClr>
                <a:schemeClr val="lt1"/>
              </a:buClr>
              <a:buSzPts val="1800"/>
              <a:buFont typeface="Encode Sans Black"/>
              <a:buChar char="&gt;"/>
              <a:defRPr b="0" i="0" sz="1800" u="none" cap="none" strike="noStrike">
                <a:solidFill>
                  <a:schemeClr val="lt1"/>
                </a:solidFill>
                <a:latin typeface="Open Sans"/>
                <a:ea typeface="Open Sans"/>
                <a:cs typeface="Open Sans"/>
                <a:sym typeface="Open Sans"/>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9pPr>
          </a:lstStyle>
          <a:p/>
        </p:txBody>
      </p:sp>
      <p:pic>
        <p:nvPicPr>
          <p:cNvPr id="24" name="Google Shape;24;p4"/>
          <p:cNvPicPr preferRelativeResize="0"/>
          <p:nvPr/>
        </p:nvPicPr>
        <p:blipFill rotWithShape="1">
          <a:blip r:embed="rId4">
            <a:alphaModFix/>
          </a:blip>
          <a:srcRect b="0" l="0" r="0" t="0"/>
          <a:stretch/>
        </p:blipFill>
        <p:spPr>
          <a:xfrm>
            <a:off x="784225" y="4845056"/>
            <a:ext cx="1807369" cy="12144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 Graphic">
  <p:cSld name="Header + Graphic">
    <p:bg>
      <p:bgPr>
        <a:solidFill>
          <a:schemeClr val="dk2"/>
        </a:solidFill>
      </p:bgPr>
    </p:bg>
    <p:spTree>
      <p:nvGrpSpPr>
        <p:cNvPr id="25" name="Shape 25"/>
        <p:cNvGrpSpPr/>
        <p:nvPr/>
      </p:nvGrpSpPr>
      <p:grpSpPr>
        <a:xfrm>
          <a:off x="0" y="0"/>
          <a:ext cx="0" cy="0"/>
          <a:chOff x="0" y="0"/>
          <a:chExt cx="0" cy="0"/>
        </a:xfrm>
      </p:grpSpPr>
      <p:sp>
        <p:nvSpPr>
          <p:cNvPr id="26" name="Google Shape;26;p5"/>
          <p:cNvSpPr/>
          <p:nvPr/>
        </p:nvSpPr>
        <p:spPr>
          <a:xfrm>
            <a:off x="8145728" y="-2659"/>
            <a:ext cx="998272" cy="2788722"/>
          </a:xfrm>
          <a:custGeom>
            <a:rect b="b" l="l" r="r" t="t"/>
            <a:pathLst>
              <a:path extrusionOk="0" h="3718296" w="998272">
                <a:moveTo>
                  <a:pt x="0" y="0"/>
                </a:moveTo>
                <a:lnTo>
                  <a:pt x="998272" y="1164"/>
                </a:lnTo>
                <a:lnTo>
                  <a:pt x="998272" y="3718296"/>
                </a:lnTo>
                <a:lnTo>
                  <a:pt x="0" y="0"/>
                </a:lnTo>
                <a:close/>
              </a:path>
            </a:pathLst>
          </a:custGeom>
          <a:blipFill rotWithShape="1">
            <a:blip r:embed="rId2">
              <a:alphaModFix/>
            </a:blip>
            <a:stretch>
              <a:fillRect b="0" l="-202049" r="-541192" t="-50071"/>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Open Sans"/>
              <a:ea typeface="Open Sans"/>
              <a:cs typeface="Open Sans"/>
              <a:sym typeface="Open Sans"/>
            </a:endParaRPr>
          </a:p>
        </p:txBody>
      </p:sp>
      <p:pic>
        <p:nvPicPr>
          <p:cNvPr id="27" name="Google Shape;27;p5"/>
          <p:cNvPicPr preferRelativeResize="0"/>
          <p:nvPr/>
        </p:nvPicPr>
        <p:blipFill rotWithShape="1">
          <a:blip r:embed="rId3">
            <a:alphaModFix/>
          </a:blip>
          <a:srcRect b="0" l="0" r="0" t="0"/>
          <a:stretch/>
        </p:blipFill>
        <p:spPr>
          <a:xfrm>
            <a:off x="8472243" y="152243"/>
            <a:ext cx="503818" cy="340544"/>
          </a:xfrm>
          <a:prstGeom prst="rect">
            <a:avLst/>
          </a:prstGeom>
          <a:noFill/>
          <a:ln>
            <a:noFill/>
          </a:ln>
        </p:spPr>
      </p:pic>
      <p:sp>
        <p:nvSpPr>
          <p:cNvPr id="28" name="Google Shape;28;p5"/>
          <p:cNvSpPr txBox="1"/>
          <p:nvPr>
            <p:ph type="title"/>
          </p:nvPr>
        </p:nvSpPr>
        <p:spPr>
          <a:xfrm>
            <a:off x="671757" y="273802"/>
            <a:ext cx="7348293" cy="74883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Clr>
                <a:schemeClr val="lt2"/>
              </a:buClr>
              <a:buSzPts val="2800"/>
              <a:buFont typeface="Encode Sans Black"/>
              <a:buNone/>
              <a:defRPr b="1" i="0" sz="2800" u="none" cap="none" strike="noStrike">
                <a:solidFill>
                  <a:schemeClr val="lt2"/>
                </a:solidFill>
                <a:latin typeface="Encode Sans Black"/>
                <a:ea typeface="Encode Sans Black"/>
                <a:cs typeface="Encode Sans Black"/>
                <a:sym typeface="Encode Sans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9" name="Google Shape;29;p5"/>
          <p:cNvSpPr txBox="1"/>
          <p:nvPr>
            <p:ph idx="1" type="body"/>
          </p:nvPr>
        </p:nvSpPr>
        <p:spPr>
          <a:xfrm>
            <a:off x="671757" y="1351690"/>
            <a:ext cx="7705481" cy="2891044"/>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Clr>
                <a:schemeClr val="lt2"/>
              </a:buClr>
              <a:buSzPts val="1800"/>
              <a:buFont typeface="Arial"/>
              <a:buNone/>
              <a:defRPr b="0" i="0" sz="1800" u="none" cap="none" strike="noStrike">
                <a:solidFill>
                  <a:schemeClr val="lt2"/>
                </a:solidFill>
                <a:latin typeface="Open Sans"/>
                <a:ea typeface="Open Sans"/>
                <a:cs typeface="Open Sans"/>
                <a:sym typeface="Open Sans"/>
              </a:defRPr>
            </a:lvl1pPr>
            <a:lvl2pPr indent="-228600" lvl="1" marL="914400" marR="0" rtl="0" algn="l">
              <a:spcBef>
                <a:spcPts val="360"/>
              </a:spcBef>
              <a:spcAft>
                <a:spcPts val="0"/>
              </a:spcAft>
              <a:buClr>
                <a:schemeClr val="lt2"/>
              </a:buClr>
              <a:buSzPts val="1800"/>
              <a:buFont typeface="Arial"/>
              <a:buNone/>
              <a:defRPr b="0" i="0" sz="1800" u="none" cap="none" strike="noStrike">
                <a:solidFill>
                  <a:schemeClr val="lt2"/>
                </a:solidFill>
                <a:latin typeface="Open Sans"/>
                <a:ea typeface="Open Sans"/>
                <a:cs typeface="Open Sans"/>
                <a:sym typeface="Open Sans"/>
              </a:defRPr>
            </a:lvl2pPr>
            <a:lvl3pPr indent="-228600" lvl="2" marL="1371600" marR="0" rtl="0" algn="l">
              <a:spcBef>
                <a:spcPts val="360"/>
              </a:spcBef>
              <a:spcAft>
                <a:spcPts val="0"/>
              </a:spcAft>
              <a:buClr>
                <a:schemeClr val="lt2"/>
              </a:buClr>
              <a:buSzPts val="1800"/>
              <a:buFont typeface="Arial"/>
              <a:buNone/>
              <a:defRPr b="0" i="0" sz="1800" u="none" cap="none" strike="noStrike">
                <a:solidFill>
                  <a:schemeClr val="lt2"/>
                </a:solidFill>
                <a:latin typeface="Open Sans"/>
                <a:ea typeface="Open Sans"/>
                <a:cs typeface="Open Sans"/>
                <a:sym typeface="Open Sans"/>
              </a:defRPr>
            </a:lvl3pPr>
            <a:lvl4pPr indent="-228600" lvl="3" marL="1828800" marR="0" rtl="0" algn="l">
              <a:spcBef>
                <a:spcPts val="360"/>
              </a:spcBef>
              <a:spcAft>
                <a:spcPts val="0"/>
              </a:spcAft>
              <a:buClr>
                <a:schemeClr val="lt2"/>
              </a:buClr>
              <a:buSzPts val="1800"/>
              <a:buFont typeface="Arial"/>
              <a:buNone/>
              <a:defRPr b="0" i="0" sz="1800" u="none" cap="none" strike="noStrike">
                <a:solidFill>
                  <a:schemeClr val="lt2"/>
                </a:solidFill>
                <a:latin typeface="Open Sans"/>
                <a:ea typeface="Open Sans"/>
                <a:cs typeface="Open Sans"/>
                <a:sym typeface="Open Sans"/>
              </a:defRPr>
            </a:lvl4pPr>
            <a:lvl5pPr indent="-228600" lvl="4" marL="2286000" marR="0" rtl="0" algn="l">
              <a:spcBef>
                <a:spcPts val="360"/>
              </a:spcBef>
              <a:spcAft>
                <a:spcPts val="0"/>
              </a:spcAft>
              <a:buClr>
                <a:schemeClr val="lt2"/>
              </a:buClr>
              <a:buSzPts val="1800"/>
              <a:buFont typeface="Arial"/>
              <a:buNone/>
              <a:defRPr b="0" i="0" sz="1800" u="none" cap="none" strike="noStrike">
                <a:solidFill>
                  <a:schemeClr val="lt2"/>
                </a:solidFill>
                <a:latin typeface="Open Sans"/>
                <a:ea typeface="Open Sans"/>
                <a:cs typeface="Open Sans"/>
                <a:sym typeface="Open Sans"/>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9pPr>
          </a:lstStyle>
          <a:p/>
        </p:txBody>
      </p:sp>
      <p:sp>
        <p:nvSpPr>
          <p:cNvPr id="30" name="Google Shape;30;p5"/>
          <p:cNvSpPr txBox="1"/>
          <p:nvPr>
            <p:ph idx="2" type="body"/>
          </p:nvPr>
        </p:nvSpPr>
        <p:spPr>
          <a:xfrm>
            <a:off x="671757" y="4421981"/>
            <a:ext cx="7705481" cy="200025"/>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280"/>
              </a:spcBef>
              <a:spcAft>
                <a:spcPts val="0"/>
              </a:spcAft>
              <a:buClr>
                <a:srgbClr val="FFFFFF"/>
              </a:buClr>
              <a:buSzPts val="1400"/>
              <a:buFont typeface="Arial"/>
              <a:buNone/>
              <a:defRPr b="0" i="0" sz="1400" u="none" cap="none" strike="noStrike">
                <a:solidFill>
                  <a:srgbClr val="FFFFFF"/>
                </a:solidFill>
                <a:latin typeface="Open Sans"/>
                <a:ea typeface="Open Sans"/>
                <a:cs typeface="Open Sans"/>
                <a:sym typeface="Open Sans"/>
              </a:defRPr>
            </a:lvl1pPr>
            <a:lvl2pPr indent="-228600" lvl="1" marL="914400" marR="0" rtl="0" algn="l">
              <a:spcBef>
                <a:spcPts val="360"/>
              </a:spcBef>
              <a:spcAft>
                <a:spcPts val="0"/>
              </a:spcAft>
              <a:buClr>
                <a:schemeClr val="lt1"/>
              </a:buClr>
              <a:buSzPts val="1800"/>
              <a:buFont typeface="Arial"/>
              <a:buNone/>
              <a:defRPr b="0" i="0" sz="1800" u="none" cap="none" strike="noStrike">
                <a:solidFill>
                  <a:schemeClr val="lt1"/>
                </a:solidFill>
                <a:latin typeface="Open Sans"/>
                <a:ea typeface="Open Sans"/>
                <a:cs typeface="Open Sans"/>
                <a:sym typeface="Open Sans"/>
              </a:defRPr>
            </a:lvl2pPr>
            <a:lvl3pPr indent="-228600" lvl="2" marL="1371600" marR="0" rtl="0" algn="l">
              <a:spcBef>
                <a:spcPts val="360"/>
              </a:spcBef>
              <a:spcAft>
                <a:spcPts val="0"/>
              </a:spcAft>
              <a:buClr>
                <a:schemeClr val="lt1"/>
              </a:buClr>
              <a:buSzPts val="1800"/>
              <a:buFont typeface="Encode Sans Black"/>
              <a:buNone/>
              <a:defRPr b="0" i="0" sz="1800" u="none" cap="none" strike="noStrike">
                <a:solidFill>
                  <a:schemeClr val="lt1"/>
                </a:solidFill>
                <a:latin typeface="Open Sans"/>
                <a:ea typeface="Open Sans"/>
                <a:cs typeface="Open Sans"/>
                <a:sym typeface="Open Sans"/>
              </a:defRPr>
            </a:lvl3pPr>
            <a:lvl4pPr indent="-228600" lvl="3" marL="1828800" marR="0" rtl="0" algn="l">
              <a:spcBef>
                <a:spcPts val="360"/>
              </a:spcBef>
              <a:spcAft>
                <a:spcPts val="0"/>
              </a:spcAft>
              <a:buClr>
                <a:schemeClr val="lt1"/>
              </a:buClr>
              <a:buSzPts val="1800"/>
              <a:buFont typeface="Arial"/>
              <a:buNone/>
              <a:defRPr b="0" i="0" sz="1800" u="none" cap="none" strike="noStrike">
                <a:solidFill>
                  <a:schemeClr val="lt1"/>
                </a:solidFill>
                <a:latin typeface="Open Sans"/>
                <a:ea typeface="Open Sans"/>
                <a:cs typeface="Open Sans"/>
                <a:sym typeface="Open Sans"/>
              </a:defRPr>
            </a:lvl4pPr>
            <a:lvl5pPr indent="-228600" lvl="4" marL="2286000" marR="0" rtl="0" algn="l">
              <a:spcBef>
                <a:spcPts val="360"/>
              </a:spcBef>
              <a:spcAft>
                <a:spcPts val="0"/>
              </a:spcAft>
              <a:buClr>
                <a:schemeClr val="lt1"/>
              </a:buClr>
              <a:buSzPts val="1800"/>
              <a:buFont typeface="Encode Sans Black"/>
              <a:buNone/>
              <a:defRPr b="0" i="0" sz="1800" u="none" cap="none" strike="noStrike">
                <a:solidFill>
                  <a:schemeClr val="lt1"/>
                </a:solidFill>
                <a:latin typeface="Open Sans"/>
                <a:ea typeface="Open Sans"/>
                <a:cs typeface="Open Sans"/>
                <a:sym typeface="Open Sans"/>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Open Sans"/>
                <a:ea typeface="Open Sans"/>
                <a:cs typeface="Open Sans"/>
                <a:sym typeface="Open Sans"/>
              </a:defRPr>
            </a:lvl9pPr>
          </a:lstStyle>
          <a:p/>
        </p:txBody>
      </p:sp>
      <p:pic>
        <p:nvPicPr>
          <p:cNvPr id="31" name="Google Shape;31;p5"/>
          <p:cNvPicPr preferRelativeResize="0"/>
          <p:nvPr/>
        </p:nvPicPr>
        <p:blipFill rotWithShape="1">
          <a:blip r:embed="rId4">
            <a:alphaModFix/>
          </a:blip>
          <a:srcRect b="0" l="0" r="0" t="0"/>
          <a:stretch/>
        </p:blipFill>
        <p:spPr>
          <a:xfrm>
            <a:off x="784225" y="4845056"/>
            <a:ext cx="1807369" cy="12144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clients-mintel-com.offcampus.lib.washington.edu/report/exercise-trends-us-2023?fromSearch=%3Ffreetext%3DComputers%2520and%2520Peripherals%26resultPosition%3D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omments" Target="../comments/commen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pic>
        <p:nvPicPr>
          <p:cNvPr id="36" name="Google Shape;36;p6"/>
          <p:cNvPicPr preferRelativeResize="0"/>
          <p:nvPr>
            <p:ph idx="2" type="pic"/>
          </p:nvPr>
        </p:nvPicPr>
        <p:blipFill rotWithShape="1">
          <a:blip r:embed="rId3">
            <a:alphaModFix/>
          </a:blip>
          <a:srcRect b="10968" l="0" r="0" t="10961"/>
          <a:stretch/>
        </p:blipFill>
        <p:spPr>
          <a:xfrm>
            <a:off x="0" y="0"/>
            <a:ext cx="8921811" cy="2786063"/>
          </a:xfrm>
          <a:prstGeom prst="rect">
            <a:avLst/>
          </a:prstGeom>
          <a:solidFill>
            <a:srgbClr val="D8D8D8"/>
          </a:solidFill>
          <a:ln>
            <a:noFill/>
          </a:ln>
        </p:spPr>
      </p:pic>
      <p:sp>
        <p:nvSpPr>
          <p:cNvPr id="37" name="Google Shape;37;p6"/>
          <p:cNvSpPr txBox="1"/>
          <p:nvPr>
            <p:ph type="title"/>
          </p:nvPr>
        </p:nvSpPr>
        <p:spPr>
          <a:xfrm>
            <a:off x="671756" y="3446789"/>
            <a:ext cx="7985100" cy="10251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4000"/>
              <a:buFont typeface="Encode Sans Black"/>
              <a:buNone/>
            </a:pPr>
            <a:r>
              <a:t/>
            </a:r>
            <a:endParaRPr b="0" sz="3400">
              <a:latin typeface="Encode Sans"/>
              <a:ea typeface="Encode Sans"/>
              <a:cs typeface="Encode Sans"/>
              <a:sym typeface="Encode Sans"/>
            </a:endParaRPr>
          </a:p>
          <a:p>
            <a:pPr indent="0" lvl="0" marL="0" rtl="0" algn="l">
              <a:spcBef>
                <a:spcPts val="0"/>
              </a:spcBef>
              <a:spcAft>
                <a:spcPts val="0"/>
              </a:spcAft>
              <a:buClr>
                <a:schemeClr val="lt2"/>
              </a:buClr>
              <a:buSzPts val="4000"/>
              <a:buFont typeface="Encode Sans Black"/>
              <a:buNone/>
            </a:pPr>
            <a:r>
              <a:rPr b="0" lang="en" sz="3400">
                <a:latin typeface="Encode Sans"/>
                <a:ea typeface="Encode Sans"/>
                <a:cs typeface="Encode Sans"/>
                <a:sym typeface="Encode Sans"/>
              </a:rPr>
              <a:t>Concept Pitch</a:t>
            </a:r>
            <a:endParaRPr b="0" sz="3400">
              <a:latin typeface="Encode Sans"/>
              <a:ea typeface="Encode Sans"/>
              <a:cs typeface="Encode Sans"/>
              <a:sym typeface="Encode Sans"/>
            </a:endParaRPr>
          </a:p>
          <a:p>
            <a:pPr indent="0" lvl="0" marL="0" rtl="0" algn="l">
              <a:spcBef>
                <a:spcPts val="0"/>
              </a:spcBef>
              <a:spcAft>
                <a:spcPts val="0"/>
              </a:spcAft>
              <a:buClr>
                <a:schemeClr val="lt2"/>
              </a:buClr>
              <a:buSzPts val="4000"/>
              <a:buFont typeface="Encode Sans Black"/>
              <a:buNone/>
            </a:pPr>
            <a:r>
              <a:t/>
            </a:r>
            <a:endParaRPr b="0" sz="3400">
              <a:latin typeface="Encode Sans"/>
              <a:ea typeface="Encode Sans"/>
              <a:cs typeface="Encode Sans"/>
              <a:sym typeface="Encode Sans"/>
            </a:endParaRPr>
          </a:p>
          <a:p>
            <a:pPr indent="0" lvl="0" marL="0" rtl="0" algn="l">
              <a:spcBef>
                <a:spcPts val="0"/>
              </a:spcBef>
              <a:spcAft>
                <a:spcPts val="0"/>
              </a:spcAft>
              <a:buClr>
                <a:schemeClr val="lt2"/>
              </a:buClr>
              <a:buSzPts val="4000"/>
              <a:buFont typeface="Encode Sans Black"/>
              <a:buNone/>
            </a:pPr>
            <a:r>
              <a:rPr b="0" lang="en" sz="1600">
                <a:latin typeface="Encode Sans"/>
                <a:ea typeface="Encode Sans"/>
                <a:cs typeface="Encode Sans"/>
                <a:sym typeface="Encode Sans"/>
              </a:rPr>
              <a:t>Team: Harrison Seitz, Malvika Singh, Nicole Yin, Tyler Wright</a:t>
            </a:r>
            <a:endParaRPr b="0" sz="1600">
              <a:latin typeface="Encode Sans"/>
              <a:ea typeface="Encode Sans"/>
              <a:cs typeface="Encode Sans"/>
              <a:sym typeface="Encode Sans"/>
            </a:endParaRPr>
          </a:p>
        </p:txBody>
      </p:sp>
      <p:sp>
        <p:nvSpPr>
          <p:cNvPr id="38" name="Google Shape;38;p6"/>
          <p:cNvSpPr txBox="1"/>
          <p:nvPr/>
        </p:nvSpPr>
        <p:spPr>
          <a:xfrm>
            <a:off x="7214300" y="4684075"/>
            <a:ext cx="297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2"/>
                </a:solidFill>
                <a:latin typeface="Encode Sans"/>
                <a:ea typeface="Encode Sans"/>
                <a:cs typeface="Encode Sans"/>
                <a:sym typeface="Encode Sans"/>
              </a:rPr>
              <a:t>June 12, 2024</a:t>
            </a:r>
            <a:endParaRPr sz="1200">
              <a:solidFill>
                <a:schemeClr val="lt2"/>
              </a:solidFill>
              <a:latin typeface="Encode Sans"/>
              <a:ea typeface="Encode Sans"/>
              <a:cs typeface="Encode Sans"/>
              <a:sym typeface="Encode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type="title"/>
          </p:nvPr>
        </p:nvSpPr>
        <p:spPr>
          <a:xfrm>
            <a:off x="299450" y="366600"/>
            <a:ext cx="8687400" cy="7488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chemeClr val="lt2"/>
              </a:buClr>
              <a:buSzPts val="2800"/>
              <a:buFont typeface="Encode Sans Black"/>
              <a:buNone/>
            </a:pPr>
            <a:r>
              <a:rPr lang="en" sz="2700"/>
              <a:t>Value Proposition &amp; Competitive Positioning</a:t>
            </a:r>
            <a:endParaRPr sz="2700"/>
          </a:p>
        </p:txBody>
      </p:sp>
      <p:sp>
        <p:nvSpPr>
          <p:cNvPr id="105" name="Google Shape;105;p15"/>
          <p:cNvSpPr txBox="1"/>
          <p:nvPr>
            <p:ph idx="2" type="body"/>
          </p:nvPr>
        </p:nvSpPr>
        <p:spPr>
          <a:xfrm>
            <a:off x="306300" y="1322700"/>
            <a:ext cx="8531400" cy="3322800"/>
          </a:xfrm>
          <a:prstGeom prst="rect">
            <a:avLst/>
          </a:prstGeom>
          <a:noFill/>
          <a:ln>
            <a:noFill/>
          </a:ln>
        </p:spPr>
        <p:txBody>
          <a:bodyPr anchorCtr="0" anchor="t" bIns="45700" lIns="91425" spcFirstLastPara="1" rIns="91425" wrap="square" tIns="45700">
            <a:noAutofit/>
          </a:bodyPr>
          <a:lstStyle/>
          <a:p>
            <a:pPr indent="0" lvl="0" marL="114300" rtl="0" algn="l">
              <a:spcBef>
                <a:spcPts val="360"/>
              </a:spcBef>
              <a:spcAft>
                <a:spcPts val="0"/>
              </a:spcAft>
              <a:buClr>
                <a:srgbClr val="FFFFFF"/>
              </a:buClr>
              <a:buSzPts val="1800"/>
              <a:buFont typeface="Arial"/>
              <a:buNone/>
            </a:pPr>
            <a:r>
              <a:rPr b="1" lang="en" sz="1600">
                <a:solidFill>
                  <a:schemeClr val="accent5"/>
                </a:solidFill>
                <a:latin typeface="Arial"/>
                <a:ea typeface="Arial"/>
                <a:cs typeface="Arial"/>
                <a:sym typeface="Arial"/>
              </a:rPr>
              <a:t>For</a:t>
            </a:r>
            <a:r>
              <a:rPr b="1" lang="en" sz="1600">
                <a:latin typeface="Arial"/>
                <a:ea typeface="Arial"/>
                <a:cs typeface="Arial"/>
                <a:sym typeface="Arial"/>
              </a:rPr>
              <a:t> </a:t>
            </a:r>
            <a:r>
              <a:rPr lang="en" sz="1600">
                <a:latin typeface="Arial"/>
                <a:ea typeface="Arial"/>
                <a:cs typeface="Arial"/>
                <a:sym typeface="Arial"/>
              </a:rPr>
              <a:t>small gym business owners and trainers with clients,</a:t>
            </a:r>
            <a:endParaRPr sz="1600">
              <a:latin typeface="Arial"/>
              <a:ea typeface="Arial"/>
              <a:cs typeface="Arial"/>
              <a:sym typeface="Arial"/>
            </a:endParaRPr>
          </a:p>
          <a:p>
            <a:pPr indent="0" lvl="0" marL="114300" rtl="0" algn="l">
              <a:spcBef>
                <a:spcPts val="360"/>
              </a:spcBef>
              <a:spcAft>
                <a:spcPts val="0"/>
              </a:spcAft>
              <a:buClr>
                <a:srgbClr val="FFFFFF"/>
              </a:buClr>
              <a:buSzPts val="1800"/>
              <a:buFont typeface="Arial"/>
              <a:buNone/>
            </a:pPr>
            <a:r>
              <a:rPr b="1" lang="en" sz="1600">
                <a:solidFill>
                  <a:schemeClr val="accent5"/>
                </a:solidFill>
                <a:latin typeface="Arial"/>
                <a:ea typeface="Arial"/>
                <a:cs typeface="Arial"/>
                <a:sym typeface="Arial"/>
              </a:rPr>
              <a:t>Who</a:t>
            </a:r>
            <a:r>
              <a:rPr b="1" lang="en" sz="1600">
                <a:latin typeface="Arial"/>
                <a:ea typeface="Arial"/>
                <a:cs typeface="Arial"/>
                <a:sym typeface="Arial"/>
              </a:rPr>
              <a:t> </a:t>
            </a:r>
            <a:r>
              <a:rPr lang="en" sz="1600">
                <a:latin typeface="Arial"/>
                <a:ea typeface="Arial"/>
                <a:cs typeface="Arial"/>
                <a:sym typeface="Arial"/>
              </a:rPr>
              <a:t>need an integrated system to provide personalized fitness and wellness programming to their clients, </a:t>
            </a:r>
            <a:r>
              <a:rPr b="1" lang="en" sz="1600">
                <a:solidFill>
                  <a:schemeClr val="accent5"/>
                </a:solidFill>
                <a:latin typeface="Arial"/>
                <a:ea typeface="Arial"/>
                <a:cs typeface="Arial"/>
                <a:sym typeface="Arial"/>
              </a:rPr>
              <a:t>Peloton Breakaway</a:t>
            </a:r>
            <a:r>
              <a:rPr lang="en" sz="1600">
                <a:latin typeface="Arial"/>
                <a:ea typeface="Arial"/>
                <a:cs typeface="Arial"/>
                <a:sym typeface="Arial"/>
              </a:rPr>
              <a:t> is a solution that helps gym businesses and trainers provide tailored workout regimens and nutritional advice based on individual performance and fitness monitoring data. This enhances both gym and remote exercise sessions for clients, providing a seamless fitness experience. </a:t>
            </a:r>
            <a:endParaRPr sz="1600">
              <a:latin typeface="Arial"/>
              <a:ea typeface="Arial"/>
              <a:cs typeface="Arial"/>
              <a:sym typeface="Arial"/>
            </a:endParaRPr>
          </a:p>
          <a:p>
            <a:pPr indent="0" lvl="0" marL="114300" rtl="0" algn="l">
              <a:spcBef>
                <a:spcPts val="360"/>
              </a:spcBef>
              <a:spcAft>
                <a:spcPts val="0"/>
              </a:spcAft>
              <a:buClr>
                <a:srgbClr val="FFFFFF"/>
              </a:buClr>
              <a:buSzPts val="1800"/>
              <a:buFont typeface="Arial"/>
              <a:buNone/>
            </a:pPr>
            <a:r>
              <a:t/>
            </a:r>
            <a:endParaRPr sz="1600">
              <a:latin typeface="Arial"/>
              <a:ea typeface="Arial"/>
              <a:cs typeface="Arial"/>
              <a:sym typeface="Arial"/>
            </a:endParaRPr>
          </a:p>
          <a:p>
            <a:pPr indent="0" lvl="0" marL="114300" rtl="0" algn="l">
              <a:spcBef>
                <a:spcPts val="360"/>
              </a:spcBef>
              <a:spcAft>
                <a:spcPts val="0"/>
              </a:spcAft>
              <a:buClr>
                <a:srgbClr val="FFFFFF"/>
              </a:buClr>
              <a:buSzPts val="1800"/>
              <a:buFont typeface="Arial"/>
              <a:buNone/>
            </a:pPr>
            <a:r>
              <a:rPr b="1" lang="en" sz="1600">
                <a:solidFill>
                  <a:schemeClr val="accent5"/>
                </a:solidFill>
                <a:latin typeface="Arial"/>
                <a:ea typeface="Arial"/>
                <a:cs typeface="Arial"/>
                <a:sym typeface="Arial"/>
              </a:rPr>
              <a:t>Unlike</a:t>
            </a:r>
            <a:r>
              <a:rPr lang="en" sz="1600">
                <a:latin typeface="Arial"/>
                <a:ea typeface="Arial"/>
                <a:cs typeface="Arial"/>
                <a:sym typeface="Arial"/>
              </a:rPr>
              <a:t> competitors in the connected fitness sector, Peloton Breakaway is a one-stop solution for effectively engaging with clients to give them holistic, engaging and 1:1 fitness experience. </a:t>
            </a:r>
            <a:r>
              <a:rPr lang="en" sz="1600">
                <a:solidFill>
                  <a:schemeClr val="lt2"/>
                </a:solidFill>
                <a:latin typeface="Arial"/>
                <a:ea typeface="Arial"/>
                <a:cs typeface="Arial"/>
                <a:sym typeface="Arial"/>
              </a:rPr>
              <a:t>By offering versatile fitness solutions, Peloton Breakaway</a:t>
            </a:r>
            <a:r>
              <a:rPr lang="en" sz="1600">
                <a:latin typeface="Arial"/>
                <a:ea typeface="Arial"/>
                <a:cs typeface="Arial"/>
                <a:sym typeface="Arial"/>
              </a:rPr>
              <a:t> fosters higher satisfaction and retention rates. </a:t>
            </a:r>
            <a:endParaRPr sz="16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6"/>
          <p:cNvPicPr preferRelativeResize="0"/>
          <p:nvPr/>
        </p:nvPicPr>
        <p:blipFill>
          <a:blip r:embed="rId3">
            <a:alphaModFix/>
          </a:blip>
          <a:stretch>
            <a:fillRect/>
          </a:stretch>
        </p:blipFill>
        <p:spPr>
          <a:xfrm>
            <a:off x="1807400" y="983075"/>
            <a:ext cx="5326325" cy="3792475"/>
          </a:xfrm>
          <a:prstGeom prst="rect">
            <a:avLst/>
          </a:prstGeom>
          <a:noFill/>
          <a:ln>
            <a:noFill/>
          </a:ln>
        </p:spPr>
      </p:pic>
      <p:sp>
        <p:nvSpPr>
          <p:cNvPr id="111" name="Google Shape;111;p16"/>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Competitor Analysis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7"/>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Product-Market Fit</a:t>
            </a:r>
            <a:endParaRPr/>
          </a:p>
        </p:txBody>
      </p:sp>
      <p:pic>
        <p:nvPicPr>
          <p:cNvPr id="117" name="Google Shape;117;p17"/>
          <p:cNvPicPr preferRelativeResize="0"/>
          <p:nvPr/>
        </p:nvPicPr>
        <p:blipFill>
          <a:blip r:embed="rId3">
            <a:alphaModFix/>
          </a:blip>
          <a:stretch>
            <a:fillRect/>
          </a:stretch>
        </p:blipFill>
        <p:spPr>
          <a:xfrm>
            <a:off x="914400" y="1022600"/>
            <a:ext cx="7246821" cy="3968499"/>
          </a:xfrm>
          <a:prstGeom prst="rect">
            <a:avLst/>
          </a:prstGeom>
          <a:noFill/>
          <a:ln>
            <a:noFill/>
          </a:ln>
        </p:spPr>
      </p:pic>
      <p:sp>
        <p:nvSpPr>
          <p:cNvPr id="118" name="Google Shape;118;p17"/>
          <p:cNvSpPr/>
          <p:nvPr/>
        </p:nvSpPr>
        <p:spPr>
          <a:xfrm>
            <a:off x="7078700" y="4763550"/>
            <a:ext cx="507900" cy="15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 name="Google Shape;119;p17"/>
          <p:cNvSpPr/>
          <p:nvPr/>
        </p:nvSpPr>
        <p:spPr>
          <a:xfrm>
            <a:off x="7535900" y="4763550"/>
            <a:ext cx="625200" cy="158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499157" y="23495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Release Themes</a:t>
            </a:r>
            <a:endParaRPr/>
          </a:p>
        </p:txBody>
      </p:sp>
      <p:pic>
        <p:nvPicPr>
          <p:cNvPr id="125" name="Google Shape;125;p18"/>
          <p:cNvPicPr preferRelativeResize="0"/>
          <p:nvPr/>
        </p:nvPicPr>
        <p:blipFill>
          <a:blip r:embed="rId3">
            <a:alphaModFix/>
          </a:blip>
          <a:stretch>
            <a:fillRect/>
          </a:stretch>
        </p:blipFill>
        <p:spPr>
          <a:xfrm>
            <a:off x="1228200" y="1076975"/>
            <a:ext cx="6619150" cy="3409651"/>
          </a:xfrm>
          <a:prstGeom prst="rect">
            <a:avLst/>
          </a:prstGeom>
          <a:noFill/>
          <a:ln>
            <a:noFill/>
          </a:ln>
        </p:spPr>
      </p:pic>
      <p:sp>
        <p:nvSpPr>
          <p:cNvPr id="126" name="Google Shape;126;p18"/>
          <p:cNvSpPr txBox="1"/>
          <p:nvPr/>
        </p:nvSpPr>
        <p:spPr>
          <a:xfrm>
            <a:off x="3611825" y="4486625"/>
            <a:ext cx="479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2"/>
                </a:solidFill>
              </a:rPr>
              <a:t>Figure 4: Product Lifecycle</a:t>
            </a:r>
            <a:endParaRPr sz="800">
              <a:solidFill>
                <a:schemeClr val="lt2"/>
              </a:solidFill>
            </a:endParaRPr>
          </a:p>
          <a:p>
            <a:pPr indent="0" lvl="0" marL="0" rtl="0" algn="l">
              <a:spcBef>
                <a:spcPts val="0"/>
              </a:spcBef>
              <a:spcAft>
                <a:spcPts val="0"/>
              </a:spcAft>
              <a:buNone/>
            </a:pPr>
            <a:r>
              <a:rPr i="1" lang="en" sz="600">
                <a:solidFill>
                  <a:schemeClr val="lt2"/>
                </a:solidFill>
              </a:rPr>
              <a:t>Source: https://images.app.goo.gl/uWsWCukasHgoujGo9</a:t>
            </a:r>
            <a:endParaRPr i="1" sz="6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9"/>
          <p:cNvSpPr txBox="1"/>
          <p:nvPr>
            <p:ph type="title"/>
          </p:nvPr>
        </p:nvSpPr>
        <p:spPr>
          <a:xfrm>
            <a:off x="656232" y="13395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Release Theme Drivers: Vision Molecule</a:t>
            </a:r>
            <a:endParaRPr/>
          </a:p>
        </p:txBody>
      </p:sp>
      <p:graphicFrame>
        <p:nvGraphicFramePr>
          <p:cNvPr id="132" name="Google Shape;132;p19"/>
          <p:cNvGraphicFramePr/>
          <p:nvPr/>
        </p:nvGraphicFramePr>
        <p:xfrm>
          <a:off x="753138" y="971225"/>
          <a:ext cx="3000000" cy="3000000"/>
        </p:xfrm>
        <a:graphic>
          <a:graphicData uri="http://schemas.openxmlformats.org/drawingml/2006/table">
            <a:tbl>
              <a:tblPr>
                <a:noFill/>
                <a:tableStyleId>{ECA46988-0A73-40E2-9DA4-DF35BE2FFADA}</a:tableStyleId>
              </a:tblPr>
              <a:tblGrid>
                <a:gridCol w="2218175"/>
                <a:gridCol w="2904600"/>
                <a:gridCol w="2565425"/>
              </a:tblGrid>
              <a:tr h="301250">
                <a:tc>
                  <a:txBody>
                    <a:bodyPr/>
                    <a:lstStyle/>
                    <a:p>
                      <a:pPr indent="0" lvl="0" marL="0" rtl="0" algn="ctr">
                        <a:lnSpc>
                          <a:spcPct val="115000"/>
                        </a:lnSpc>
                        <a:spcBef>
                          <a:spcPts val="0"/>
                        </a:spcBef>
                        <a:spcAft>
                          <a:spcPts val="0"/>
                        </a:spcAft>
                        <a:buNone/>
                      </a:pPr>
                      <a:r>
                        <a:rPr b="1" lang="en" sz="1100">
                          <a:solidFill>
                            <a:schemeClr val="dk1"/>
                          </a:solidFill>
                        </a:rPr>
                        <a:t>Strategy Element</a:t>
                      </a:r>
                      <a:endParaRPr b="1" sz="1100">
                        <a:solidFill>
                          <a:schemeClr val="dk1"/>
                        </a:solidFill>
                      </a:endParaRPr>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1100">
                          <a:solidFill>
                            <a:schemeClr val="dk1"/>
                          </a:solidFill>
                        </a:rPr>
                        <a:t>Objective (SMART)</a:t>
                      </a:r>
                      <a:endParaRPr b="1" sz="1100">
                        <a:solidFill>
                          <a:schemeClr val="dk1"/>
                        </a:solidFill>
                        <a:highlight>
                          <a:schemeClr val="lt1"/>
                        </a:highlight>
                      </a:endParaRPr>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 sz="1100">
                          <a:solidFill>
                            <a:schemeClr val="dk1"/>
                          </a:solidFill>
                        </a:rPr>
                        <a:t>    Features (What will we do?)</a:t>
                      </a:r>
                      <a:endParaRPr b="1" sz="1100">
                        <a:solidFill>
                          <a:schemeClr val="dk1"/>
                        </a:solidFill>
                      </a:endParaRPr>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solidFill>
                      <a:schemeClr val="accent2"/>
                    </a:solidFill>
                  </a:tcPr>
                </a:tc>
              </a:tr>
              <a:tr h="1024275">
                <a:tc>
                  <a:txBody>
                    <a:bodyPr/>
                    <a:lstStyle/>
                    <a:p>
                      <a:pPr indent="0" lvl="0" marL="0" rtl="0" algn="l">
                        <a:lnSpc>
                          <a:spcPct val="115000"/>
                        </a:lnSpc>
                        <a:spcBef>
                          <a:spcPts val="0"/>
                        </a:spcBef>
                        <a:spcAft>
                          <a:spcPts val="0"/>
                        </a:spcAft>
                        <a:buNone/>
                      </a:pPr>
                      <a:r>
                        <a:rPr lang="en" sz="1100"/>
                        <a:t>Host platform for personalized workouts</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0" lvl="0" marL="0" rtl="0" algn="l">
                        <a:lnSpc>
                          <a:spcPct val="115000"/>
                        </a:lnSpc>
                        <a:spcBef>
                          <a:spcPts val="0"/>
                        </a:spcBef>
                        <a:spcAft>
                          <a:spcPts val="0"/>
                        </a:spcAft>
                        <a:buNone/>
                      </a:pPr>
                      <a:r>
                        <a:rPr b="1" lang="en" sz="1100"/>
                        <a:t>Increase volume of monthly trainer session</a:t>
                      </a:r>
                      <a:r>
                        <a:rPr lang="en" sz="1100"/>
                        <a:t> booking by </a:t>
                      </a:r>
                      <a:r>
                        <a:rPr b="1" lang="en" sz="1100"/>
                        <a:t>20%</a:t>
                      </a:r>
                      <a:r>
                        <a:rPr lang="en" sz="1100"/>
                        <a:t> in first 6 months of V1</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298450" lvl="0" marL="457200" rtl="0" algn="l">
                        <a:lnSpc>
                          <a:spcPct val="115000"/>
                        </a:lnSpc>
                        <a:spcBef>
                          <a:spcPts val="0"/>
                        </a:spcBef>
                        <a:spcAft>
                          <a:spcPts val="0"/>
                        </a:spcAft>
                        <a:buSzPts val="1100"/>
                        <a:buChar char="●"/>
                      </a:pPr>
                      <a:r>
                        <a:rPr lang="en" sz="1100"/>
                        <a:t>Trainers can </a:t>
                      </a:r>
                      <a:r>
                        <a:rPr lang="en" sz="1100"/>
                        <a:t>select and provide workouts from there to their clients. </a:t>
                      </a:r>
                      <a:endParaRPr sz="1100"/>
                    </a:p>
                    <a:p>
                      <a:pPr indent="-298450" lvl="0" marL="457200" rtl="0" algn="l">
                        <a:lnSpc>
                          <a:spcPct val="115000"/>
                        </a:lnSpc>
                        <a:spcBef>
                          <a:spcPts val="0"/>
                        </a:spcBef>
                        <a:spcAft>
                          <a:spcPts val="0"/>
                        </a:spcAft>
                        <a:buSzPts val="1100"/>
                        <a:buChar char="●"/>
                      </a:pPr>
                      <a:r>
                        <a:rPr lang="en" sz="1100"/>
                        <a:t>Integrate video sharing for live training sessions.</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r>
              <a:tr h="843525">
                <a:tc>
                  <a:txBody>
                    <a:bodyPr/>
                    <a:lstStyle/>
                    <a:p>
                      <a:pPr indent="0" lvl="0" marL="0" rtl="0" algn="l">
                        <a:lnSpc>
                          <a:spcPct val="115000"/>
                        </a:lnSpc>
                        <a:spcBef>
                          <a:spcPts val="0"/>
                        </a:spcBef>
                        <a:spcAft>
                          <a:spcPts val="0"/>
                        </a:spcAft>
                        <a:buNone/>
                      </a:pPr>
                      <a:r>
                        <a:rPr lang="en" sz="1100"/>
                        <a:t>Provide clients with on-demand nutrition guidance</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7EAED"/>
                    </a:solidFill>
                  </a:tcPr>
                </a:tc>
                <a:tc>
                  <a:txBody>
                    <a:bodyPr/>
                    <a:lstStyle/>
                    <a:p>
                      <a:pPr indent="0" lvl="0" marL="0" rtl="0" algn="l">
                        <a:lnSpc>
                          <a:spcPct val="115000"/>
                        </a:lnSpc>
                        <a:spcBef>
                          <a:spcPts val="0"/>
                        </a:spcBef>
                        <a:spcAft>
                          <a:spcPts val="0"/>
                        </a:spcAft>
                        <a:buNone/>
                      </a:pPr>
                      <a:r>
                        <a:rPr b="1" lang="en" sz="1100"/>
                        <a:t>Increase app adoption</a:t>
                      </a:r>
                      <a:r>
                        <a:rPr lang="en" sz="1100"/>
                        <a:t> among new members of partnered businesses by 25% by end of year</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7EAED"/>
                    </a:solidFill>
                  </a:tcPr>
                </a:tc>
                <a:tc>
                  <a:txBody>
                    <a:bodyPr/>
                    <a:lstStyle/>
                    <a:p>
                      <a:pPr indent="-298450" lvl="0" marL="457200" rtl="0" algn="l">
                        <a:lnSpc>
                          <a:spcPct val="115000"/>
                        </a:lnSpc>
                        <a:spcBef>
                          <a:spcPts val="0"/>
                        </a:spcBef>
                        <a:spcAft>
                          <a:spcPts val="0"/>
                        </a:spcAft>
                        <a:buSzPts val="1100"/>
                        <a:buChar char="●"/>
                      </a:pPr>
                      <a:r>
                        <a:rPr lang="en" sz="1100"/>
                        <a:t>Trainer can build p</a:t>
                      </a:r>
                      <a:r>
                        <a:rPr lang="en" sz="1100"/>
                        <a:t>ersonalized nutrition plan and share. </a:t>
                      </a:r>
                      <a:endParaRPr sz="1100"/>
                    </a:p>
                    <a:p>
                      <a:pPr indent="-298450" lvl="0" marL="457200" rtl="0" algn="l">
                        <a:lnSpc>
                          <a:spcPct val="115000"/>
                        </a:lnSpc>
                        <a:spcBef>
                          <a:spcPts val="0"/>
                        </a:spcBef>
                        <a:spcAft>
                          <a:spcPts val="0"/>
                        </a:spcAft>
                        <a:buSzPts val="1100"/>
                        <a:buChar char="●"/>
                      </a:pPr>
                      <a:r>
                        <a:rPr lang="en" sz="1100"/>
                        <a:t>Calendar integration for daily meal planning.</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E7EAED"/>
                    </a:solidFill>
                  </a:tcPr>
                </a:tc>
              </a:tr>
              <a:tr h="662775">
                <a:tc>
                  <a:txBody>
                    <a:bodyPr/>
                    <a:lstStyle/>
                    <a:p>
                      <a:pPr indent="0" lvl="0" marL="0" rtl="0" algn="l">
                        <a:lnSpc>
                          <a:spcPct val="115000"/>
                        </a:lnSpc>
                        <a:spcBef>
                          <a:spcPts val="0"/>
                        </a:spcBef>
                        <a:spcAft>
                          <a:spcPts val="0"/>
                        </a:spcAft>
                        <a:buNone/>
                      </a:pPr>
                      <a:r>
                        <a:rPr lang="en" sz="1100"/>
                        <a:t>Monitor performance remotely</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0" lvl="0" marL="0" rtl="0" algn="l">
                        <a:lnSpc>
                          <a:spcPct val="115000"/>
                        </a:lnSpc>
                        <a:spcBef>
                          <a:spcPts val="0"/>
                        </a:spcBef>
                        <a:spcAft>
                          <a:spcPts val="0"/>
                        </a:spcAft>
                        <a:buNone/>
                      </a:pPr>
                      <a:r>
                        <a:rPr b="1" lang="en" sz="1100"/>
                        <a:t>Increase adoption of fitness tracking</a:t>
                      </a:r>
                      <a:r>
                        <a:rPr lang="en" sz="1100"/>
                        <a:t> among users by 50% within first six months of launch</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298450" lvl="0" marL="457200" rtl="0" algn="l">
                        <a:lnSpc>
                          <a:spcPct val="115000"/>
                        </a:lnSpc>
                        <a:spcBef>
                          <a:spcPts val="0"/>
                        </a:spcBef>
                        <a:spcAft>
                          <a:spcPts val="0"/>
                        </a:spcAft>
                        <a:buSzPts val="1100"/>
                        <a:buChar char="●"/>
                      </a:pPr>
                      <a:r>
                        <a:rPr lang="en" sz="1100"/>
                        <a:t>Users can</a:t>
                      </a:r>
                      <a:r>
                        <a:rPr lang="en" sz="1100"/>
                        <a:t> automatically upload their fitness data from smartphones and wearables.</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r>
              <a:tr h="843525">
                <a:tc>
                  <a:txBody>
                    <a:bodyPr/>
                    <a:lstStyle/>
                    <a:p>
                      <a:pPr indent="0" lvl="0" marL="0" rtl="0" algn="l">
                        <a:lnSpc>
                          <a:spcPct val="115000"/>
                        </a:lnSpc>
                        <a:spcBef>
                          <a:spcPts val="0"/>
                        </a:spcBef>
                        <a:spcAft>
                          <a:spcPts val="0"/>
                        </a:spcAft>
                        <a:buNone/>
                      </a:pPr>
                      <a:r>
                        <a:rPr lang="en" sz="1100"/>
                        <a:t>Simple and easy to navigate UI</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0" lvl="0" marL="0" rtl="0" algn="l">
                        <a:lnSpc>
                          <a:spcPct val="115000"/>
                        </a:lnSpc>
                        <a:spcBef>
                          <a:spcPts val="0"/>
                        </a:spcBef>
                        <a:spcAft>
                          <a:spcPts val="0"/>
                        </a:spcAft>
                        <a:buNone/>
                      </a:pPr>
                      <a:r>
                        <a:rPr b="1" lang="en" sz="1100"/>
                        <a:t>Increase adoption-rate of app</a:t>
                      </a:r>
                      <a:r>
                        <a:rPr lang="en" sz="1100"/>
                        <a:t> among all age groups by 20%, and by 50% for elderly (65+) age group,  within first year of launch</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c>
                  <a:txBody>
                    <a:bodyPr/>
                    <a:lstStyle/>
                    <a:p>
                      <a:pPr indent="-298450" lvl="0" marL="457200" rtl="0" algn="l">
                        <a:lnSpc>
                          <a:spcPct val="115000"/>
                        </a:lnSpc>
                        <a:spcBef>
                          <a:spcPts val="0"/>
                        </a:spcBef>
                        <a:spcAft>
                          <a:spcPts val="0"/>
                        </a:spcAft>
                        <a:buSzPts val="1100"/>
                        <a:buChar char="●"/>
                      </a:pPr>
                      <a:r>
                        <a:rPr lang="en" sz="1100"/>
                        <a:t>Make UI intuitive + easy to understand so that even the least tech-savvy user segments can interact with it easily.</a:t>
                      </a:r>
                      <a:endParaRPr sz="1100"/>
                    </a:p>
                  </a:txBody>
                  <a:tcPr marT="63500" marB="63500" marR="63500" marL="6350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D2D8"/>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0"/>
          <p:cNvPicPr preferRelativeResize="0"/>
          <p:nvPr/>
        </p:nvPicPr>
        <p:blipFill>
          <a:blip r:embed="rId3">
            <a:alphaModFix/>
          </a:blip>
          <a:stretch>
            <a:fillRect/>
          </a:stretch>
        </p:blipFill>
        <p:spPr>
          <a:xfrm>
            <a:off x="750113" y="1477400"/>
            <a:ext cx="7643774" cy="2352875"/>
          </a:xfrm>
          <a:prstGeom prst="rect">
            <a:avLst/>
          </a:prstGeom>
          <a:noFill/>
          <a:ln>
            <a:noFill/>
          </a:ln>
        </p:spPr>
      </p:pic>
      <p:sp>
        <p:nvSpPr>
          <p:cNvPr id="138" name="Google Shape;138;p20"/>
          <p:cNvSpPr txBox="1"/>
          <p:nvPr>
            <p:ph type="title"/>
          </p:nvPr>
        </p:nvSpPr>
        <p:spPr>
          <a:xfrm>
            <a:off x="671757" y="273802"/>
            <a:ext cx="7348293" cy="74883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800"/>
              <a:buFont typeface="Encode Sans Black"/>
              <a:buNone/>
            </a:pPr>
            <a:r>
              <a:rPr lang="en"/>
              <a:t>Business Value</a:t>
            </a:r>
            <a:endParaRPr/>
          </a:p>
        </p:txBody>
      </p:sp>
      <p:sp>
        <p:nvSpPr>
          <p:cNvPr id="139" name="Google Shape;139;p20"/>
          <p:cNvSpPr txBox="1"/>
          <p:nvPr>
            <p:ph idx="1" type="body"/>
          </p:nvPr>
        </p:nvSpPr>
        <p:spPr>
          <a:xfrm>
            <a:off x="425525" y="1342601"/>
            <a:ext cx="7705500" cy="3070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The “Ask”</a:t>
            </a:r>
            <a:endParaRPr/>
          </a:p>
        </p:txBody>
      </p:sp>
      <p:sp>
        <p:nvSpPr>
          <p:cNvPr id="145" name="Google Shape;145;p21"/>
          <p:cNvSpPr txBox="1"/>
          <p:nvPr>
            <p:ph idx="1" type="body"/>
          </p:nvPr>
        </p:nvSpPr>
        <p:spPr>
          <a:xfrm>
            <a:off x="671757" y="1351690"/>
            <a:ext cx="7705500" cy="2891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
              <a:t>We seek approval of the esteemed company panel to give us a go ahead signal/feedback to develop the concept pitched in this presentation.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671756" y="3294389"/>
            <a:ext cx="7985100" cy="10251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Thank you!</a:t>
            </a:r>
            <a:endParaRPr/>
          </a:p>
        </p:txBody>
      </p:sp>
      <p:pic>
        <p:nvPicPr>
          <p:cNvPr id="151" name="Google Shape;151;p22"/>
          <p:cNvPicPr preferRelativeResize="0"/>
          <p:nvPr>
            <p:ph idx="2" type="pic"/>
          </p:nvPr>
        </p:nvPicPr>
        <p:blipFill rotWithShape="1">
          <a:blip r:embed="rId3">
            <a:alphaModFix/>
          </a:blip>
          <a:srcRect b="29149" l="0" r="0" t="29149"/>
          <a:stretch/>
        </p:blipFill>
        <p:spPr>
          <a:xfrm>
            <a:off x="0" y="0"/>
            <a:ext cx="8921811" cy="278606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Personal trainer service segmentation</a:t>
            </a:r>
            <a:endParaRPr/>
          </a:p>
        </p:txBody>
      </p:sp>
      <p:pic>
        <p:nvPicPr>
          <p:cNvPr id="157" name="Google Shape;157;p23"/>
          <p:cNvPicPr preferRelativeResize="0"/>
          <p:nvPr/>
        </p:nvPicPr>
        <p:blipFill>
          <a:blip r:embed="rId3">
            <a:alphaModFix/>
          </a:blip>
          <a:stretch>
            <a:fillRect/>
          </a:stretch>
        </p:blipFill>
        <p:spPr>
          <a:xfrm>
            <a:off x="1891575" y="1061450"/>
            <a:ext cx="5651100" cy="3654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99807" y="17115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Customer Interviews </a:t>
            </a:r>
            <a:endParaRPr/>
          </a:p>
        </p:txBody>
      </p:sp>
      <p:grpSp>
        <p:nvGrpSpPr>
          <p:cNvPr id="163" name="Google Shape;163;p24"/>
          <p:cNvGrpSpPr/>
          <p:nvPr/>
        </p:nvGrpSpPr>
        <p:grpSpPr>
          <a:xfrm>
            <a:off x="93516" y="1020975"/>
            <a:ext cx="2278583" cy="3711155"/>
            <a:chOff x="1118224" y="283725"/>
            <a:chExt cx="2090826" cy="4076400"/>
          </a:xfrm>
        </p:grpSpPr>
        <p:sp>
          <p:nvSpPr>
            <p:cNvPr id="164" name="Google Shape;164;p24"/>
            <p:cNvSpPr/>
            <p:nvPr/>
          </p:nvSpPr>
          <p:spPr>
            <a:xfrm>
              <a:off x="117865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a:off x="1118224" y="341749"/>
              <a:ext cx="2048100" cy="24906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1233919" y="1141370"/>
              <a:ext cx="1867500" cy="8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1D7E75"/>
                  </a:solidFill>
                </a:rPr>
                <a:t>“</a:t>
              </a:r>
              <a:r>
                <a:rPr lang="en" sz="800">
                  <a:solidFill>
                    <a:srgbClr val="1D7E75"/>
                  </a:solidFill>
                  <a:highlight>
                    <a:srgbClr val="FFFFFF"/>
                  </a:highlight>
                </a:rPr>
                <a:t>We have to make sure that members feel like they are receiving enough individualized care, so that they feel their needs are being addressed properly</a:t>
              </a:r>
              <a:r>
                <a:rPr lang="en" sz="800">
                  <a:solidFill>
                    <a:srgbClr val="1D7E75"/>
                  </a:solidFill>
                </a:rPr>
                <a:t>”</a:t>
              </a:r>
              <a:endParaRPr sz="800">
                <a:solidFill>
                  <a:srgbClr val="1D7E75"/>
                </a:solidFill>
              </a:endParaRPr>
            </a:p>
          </p:txBody>
        </p:sp>
        <p:sp>
          <p:nvSpPr>
            <p:cNvPr id="167" name="Google Shape;167;p24"/>
            <p:cNvSpPr/>
            <p:nvPr/>
          </p:nvSpPr>
          <p:spPr>
            <a:xfrm>
              <a:off x="1233923" y="1846625"/>
              <a:ext cx="1815000" cy="82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1D7E75"/>
                  </a:solidFill>
                  <a:highlight>
                    <a:srgbClr val="FFFFFF"/>
                  </a:highlight>
                </a:rPr>
                <a:t>“Current CRM is terrible all around, it needs a lot of improvements and has been a major point of frustration for both us and our members mainly due to its terrible UI”</a:t>
              </a:r>
              <a:endParaRPr sz="800">
                <a:solidFill>
                  <a:srgbClr val="1D7E75"/>
                </a:solidFill>
                <a:latin typeface="Roboto"/>
                <a:ea typeface="Roboto"/>
                <a:cs typeface="Roboto"/>
                <a:sym typeface="Roboto"/>
              </a:endParaRPr>
            </a:p>
          </p:txBody>
        </p:sp>
        <p:sp>
          <p:nvSpPr>
            <p:cNvPr id="168" name="Google Shape;168;p24"/>
            <p:cNvSpPr/>
            <p:nvPr/>
          </p:nvSpPr>
          <p:spPr>
            <a:xfrm>
              <a:off x="1233850" y="470600"/>
              <a:ext cx="18150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1D7E75"/>
                  </a:solidFill>
                  <a:latin typeface="Roboto"/>
                  <a:ea typeface="Roboto"/>
                  <a:cs typeface="Roboto"/>
                  <a:sym typeface="Roboto"/>
                </a:rPr>
                <a:t>Arushi, 34, Small gym business owner</a:t>
              </a:r>
              <a:endParaRPr>
                <a:solidFill>
                  <a:srgbClr val="1D7E75"/>
                </a:solidFill>
                <a:latin typeface="Roboto Thin"/>
                <a:ea typeface="Roboto Thin"/>
                <a:cs typeface="Roboto Thin"/>
                <a:sym typeface="Roboto Thin"/>
              </a:endParaRPr>
            </a:p>
          </p:txBody>
        </p:sp>
        <p:sp>
          <p:nvSpPr>
            <p:cNvPr id="169" name="Google Shape;169;p24"/>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a:off x="1118308" y="3172455"/>
              <a:ext cx="2030400" cy="10854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Clr>
                  <a:schemeClr val="lt2"/>
                </a:buClr>
                <a:buSzPts val="800"/>
                <a:buChar char="●"/>
              </a:pPr>
              <a:r>
                <a:rPr lang="en" sz="800">
                  <a:solidFill>
                    <a:schemeClr val="lt2"/>
                  </a:solidFill>
                </a:rPr>
                <a:t>Ease of communication is a key need</a:t>
              </a:r>
              <a:endParaRPr sz="800">
                <a:solidFill>
                  <a:schemeClr val="lt2"/>
                </a:solidFill>
              </a:endParaRPr>
            </a:p>
            <a:p>
              <a:pPr indent="-279400" lvl="0" marL="457200" rtl="0" algn="l">
                <a:spcBef>
                  <a:spcPts val="0"/>
                </a:spcBef>
                <a:spcAft>
                  <a:spcPts val="0"/>
                </a:spcAft>
                <a:buClr>
                  <a:schemeClr val="lt2"/>
                </a:buClr>
                <a:buSzPts val="800"/>
                <a:buChar char="●"/>
              </a:pPr>
              <a:r>
                <a:rPr lang="en" sz="800">
                  <a:solidFill>
                    <a:schemeClr val="lt2"/>
                  </a:solidFill>
                </a:rPr>
                <a:t>Reliability and ease of use are the most important factors</a:t>
              </a:r>
              <a:endParaRPr sz="800">
                <a:solidFill>
                  <a:schemeClr val="lt2"/>
                </a:solidFill>
              </a:endParaRPr>
            </a:p>
            <a:p>
              <a:pPr indent="-279400" lvl="0" marL="457200" rtl="0" algn="l">
                <a:spcBef>
                  <a:spcPts val="0"/>
                </a:spcBef>
                <a:spcAft>
                  <a:spcPts val="0"/>
                </a:spcAft>
                <a:buClr>
                  <a:schemeClr val="lt2"/>
                </a:buClr>
                <a:buSzPts val="800"/>
                <a:buChar char="●"/>
              </a:pPr>
              <a:r>
                <a:rPr lang="en" sz="800">
                  <a:solidFill>
                    <a:schemeClr val="lt2"/>
                  </a:solidFill>
                </a:rPr>
                <a:t>Engagement with members is what keeps them coming back</a:t>
              </a:r>
              <a:endParaRPr sz="800">
                <a:solidFill>
                  <a:schemeClr val="lt2"/>
                </a:solidFill>
              </a:endParaRPr>
            </a:p>
            <a:p>
              <a:pPr indent="-279400" lvl="0" marL="457200" rtl="0" algn="l">
                <a:spcBef>
                  <a:spcPts val="0"/>
                </a:spcBef>
                <a:spcAft>
                  <a:spcPts val="0"/>
                </a:spcAft>
                <a:buClr>
                  <a:schemeClr val="lt2"/>
                </a:buClr>
                <a:buSzPts val="800"/>
                <a:buChar char="●"/>
              </a:pPr>
              <a:r>
                <a:rPr lang="en" sz="800">
                  <a:solidFill>
                    <a:schemeClr val="lt2"/>
                  </a:solidFill>
                </a:rPr>
                <a:t>Being able to integrate multiple functions into a single app</a:t>
              </a:r>
              <a:endParaRPr sz="800">
                <a:solidFill>
                  <a:srgbClr val="FFFFFF"/>
                </a:solidFill>
                <a:latin typeface="Roboto"/>
                <a:ea typeface="Roboto"/>
                <a:cs typeface="Roboto"/>
                <a:sym typeface="Roboto"/>
              </a:endParaRPr>
            </a:p>
          </p:txBody>
        </p:sp>
      </p:grpSp>
      <p:grpSp>
        <p:nvGrpSpPr>
          <p:cNvPr id="171" name="Google Shape;171;p24"/>
          <p:cNvGrpSpPr/>
          <p:nvPr/>
        </p:nvGrpSpPr>
        <p:grpSpPr>
          <a:xfrm>
            <a:off x="2404776" y="1020975"/>
            <a:ext cx="2272977" cy="3711155"/>
            <a:chOff x="1109703" y="283725"/>
            <a:chExt cx="2056620" cy="4076400"/>
          </a:xfrm>
        </p:grpSpPr>
        <p:sp>
          <p:nvSpPr>
            <p:cNvPr id="172" name="Google Shape;172;p24"/>
            <p:cNvSpPr/>
            <p:nvPr/>
          </p:nvSpPr>
          <p:spPr>
            <a:xfrm>
              <a:off x="1109703"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p:nvPr/>
          </p:nvSpPr>
          <p:spPr>
            <a:xfrm>
              <a:off x="1118224" y="341749"/>
              <a:ext cx="2048100" cy="24906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4"/>
            <p:cNvSpPr/>
            <p:nvPr/>
          </p:nvSpPr>
          <p:spPr>
            <a:xfrm>
              <a:off x="1233923" y="1225061"/>
              <a:ext cx="1815000" cy="6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1D7E75"/>
                  </a:solidFill>
                </a:rPr>
                <a:t>“I have to adjust the training plan for the members who are on business trips and have hard time monitoring their progress”</a:t>
              </a:r>
              <a:endParaRPr sz="800">
                <a:solidFill>
                  <a:srgbClr val="1D7E75"/>
                </a:solidFill>
              </a:endParaRPr>
            </a:p>
          </p:txBody>
        </p:sp>
        <p:sp>
          <p:nvSpPr>
            <p:cNvPr id="175" name="Google Shape;175;p24"/>
            <p:cNvSpPr/>
            <p:nvPr/>
          </p:nvSpPr>
          <p:spPr>
            <a:xfrm>
              <a:off x="1233923" y="1846625"/>
              <a:ext cx="1815000" cy="82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1D7E75"/>
                  </a:solidFill>
                  <a:latin typeface="Roboto"/>
                  <a:ea typeface="Roboto"/>
                  <a:cs typeface="Roboto"/>
                  <a:sym typeface="Roboto"/>
                </a:rPr>
                <a:t>“</a:t>
              </a:r>
              <a:r>
                <a:rPr lang="en" sz="800">
                  <a:solidFill>
                    <a:srgbClr val="1D7E75"/>
                  </a:solidFill>
                </a:rPr>
                <a:t>It is challenging to keep her members motivated and encouraged to keep in the first 6 months due to lack of accurate measurement of their progress</a:t>
              </a:r>
              <a:r>
                <a:rPr lang="en" sz="800">
                  <a:solidFill>
                    <a:srgbClr val="1D7E75"/>
                  </a:solidFill>
                  <a:latin typeface="Roboto"/>
                  <a:ea typeface="Roboto"/>
                  <a:cs typeface="Roboto"/>
                  <a:sym typeface="Roboto"/>
                </a:rPr>
                <a:t>”</a:t>
              </a:r>
              <a:endParaRPr sz="700">
                <a:solidFill>
                  <a:srgbClr val="1D7E75"/>
                </a:solidFill>
                <a:latin typeface="Roboto"/>
                <a:ea typeface="Roboto"/>
                <a:cs typeface="Roboto"/>
                <a:sym typeface="Roboto"/>
              </a:endParaRPr>
            </a:p>
          </p:txBody>
        </p:sp>
        <p:sp>
          <p:nvSpPr>
            <p:cNvPr id="176" name="Google Shape;176;p24"/>
            <p:cNvSpPr/>
            <p:nvPr/>
          </p:nvSpPr>
          <p:spPr>
            <a:xfrm>
              <a:off x="1233850" y="386901"/>
              <a:ext cx="18150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1D7E75"/>
                  </a:solidFill>
                  <a:latin typeface="Roboto"/>
                  <a:ea typeface="Roboto"/>
                  <a:cs typeface="Roboto"/>
                  <a:sym typeface="Roboto"/>
                </a:rPr>
                <a:t>Malikka</a:t>
              </a:r>
              <a:r>
                <a:rPr b="1" lang="en">
                  <a:solidFill>
                    <a:srgbClr val="1D7E75"/>
                  </a:solidFill>
                  <a:latin typeface="Roboto"/>
                  <a:ea typeface="Roboto"/>
                  <a:cs typeface="Roboto"/>
                  <a:sym typeface="Roboto"/>
                </a:rPr>
                <a:t>, 32, Small gym business owner and personal trainer</a:t>
              </a:r>
              <a:endParaRPr b="1" sz="4000">
                <a:solidFill>
                  <a:srgbClr val="1D7E75"/>
                </a:solidFill>
                <a:latin typeface="Roboto"/>
                <a:ea typeface="Roboto"/>
                <a:cs typeface="Roboto"/>
                <a:sym typeface="Roboto"/>
              </a:endParaRPr>
            </a:p>
          </p:txBody>
        </p:sp>
        <p:sp>
          <p:nvSpPr>
            <p:cNvPr id="177" name="Google Shape;177;p24"/>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p:nvPr/>
          </p:nvSpPr>
          <p:spPr>
            <a:xfrm>
              <a:off x="1118308" y="3172455"/>
              <a:ext cx="2030400" cy="1085400"/>
            </a:xfrm>
            <a:prstGeom prst="rect">
              <a:avLst/>
            </a:prstGeom>
            <a:noFill/>
            <a:ln>
              <a:noFill/>
            </a:ln>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Clr>
                  <a:srgbClr val="FFFFFF"/>
                </a:buClr>
                <a:buSzPts val="800"/>
                <a:buFont typeface="Roboto"/>
                <a:buChar char="●"/>
              </a:pPr>
              <a:r>
                <a:rPr lang="en" sz="800">
                  <a:solidFill>
                    <a:srgbClr val="FFFFFF"/>
                  </a:solidFill>
                  <a:latin typeface="Roboto"/>
                  <a:ea typeface="Roboto"/>
                  <a:cs typeface="Roboto"/>
                  <a:sym typeface="Roboto"/>
                </a:rPr>
                <a:t>Integrated platform to communicate, monitor fitness, suggest workouts for clients who are in a different location or if she is traveling but still has to train clients to keep continuity</a:t>
              </a:r>
              <a:endParaRPr sz="800">
                <a:solidFill>
                  <a:srgbClr val="FFFFFF"/>
                </a:solidFill>
                <a:latin typeface="Roboto"/>
                <a:ea typeface="Roboto"/>
                <a:cs typeface="Roboto"/>
                <a:sym typeface="Roboto"/>
              </a:endParaRPr>
            </a:p>
            <a:p>
              <a:pPr indent="-279400" lvl="0" marL="457200" rtl="0" algn="l">
                <a:lnSpc>
                  <a:spcPct val="115000"/>
                </a:lnSpc>
                <a:spcBef>
                  <a:spcPts val="0"/>
                </a:spcBef>
                <a:spcAft>
                  <a:spcPts val="0"/>
                </a:spcAft>
                <a:buClr>
                  <a:srgbClr val="FFFFFF"/>
                </a:buClr>
                <a:buSzPts val="800"/>
                <a:buFont typeface="Roboto"/>
                <a:buChar char="●"/>
              </a:pPr>
              <a:r>
                <a:rPr lang="en" sz="800">
                  <a:solidFill>
                    <a:srgbClr val="FFFFFF"/>
                  </a:solidFill>
                  <a:latin typeface="Roboto"/>
                  <a:ea typeface="Roboto"/>
                  <a:cs typeface="Roboto"/>
                  <a:sym typeface="Roboto"/>
                </a:rPr>
                <a:t>Needs integrated nutrition planning</a:t>
              </a:r>
              <a:endParaRPr sz="800">
                <a:solidFill>
                  <a:srgbClr val="FFFFFF"/>
                </a:solidFill>
                <a:latin typeface="Roboto"/>
                <a:ea typeface="Roboto"/>
                <a:cs typeface="Roboto"/>
                <a:sym typeface="Roboto"/>
              </a:endParaRPr>
            </a:p>
          </p:txBody>
        </p:sp>
      </p:grpSp>
      <p:grpSp>
        <p:nvGrpSpPr>
          <p:cNvPr id="179" name="Google Shape;179;p24"/>
          <p:cNvGrpSpPr/>
          <p:nvPr/>
        </p:nvGrpSpPr>
        <p:grpSpPr>
          <a:xfrm>
            <a:off x="4658605" y="1020975"/>
            <a:ext cx="2120516" cy="3711155"/>
            <a:chOff x="1118224" y="283725"/>
            <a:chExt cx="2090826" cy="4076400"/>
          </a:xfrm>
        </p:grpSpPr>
        <p:sp>
          <p:nvSpPr>
            <p:cNvPr id="180" name="Google Shape;180;p24"/>
            <p:cNvSpPr/>
            <p:nvPr/>
          </p:nvSpPr>
          <p:spPr>
            <a:xfrm>
              <a:off x="117865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p:nvPr/>
          </p:nvSpPr>
          <p:spPr>
            <a:xfrm>
              <a:off x="1118224" y="341749"/>
              <a:ext cx="2048100" cy="24906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4"/>
            <p:cNvSpPr/>
            <p:nvPr/>
          </p:nvSpPr>
          <p:spPr>
            <a:xfrm>
              <a:off x="1233923" y="1344428"/>
              <a:ext cx="1815000" cy="82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1D7E75"/>
                  </a:solidFill>
                  <a:latin typeface="Roboto"/>
                  <a:ea typeface="Roboto"/>
                  <a:cs typeface="Roboto"/>
                  <a:sym typeface="Roboto"/>
                </a:rPr>
                <a:t>“</a:t>
              </a:r>
              <a:r>
                <a:rPr lang="en" sz="800">
                  <a:solidFill>
                    <a:srgbClr val="1D7E75"/>
                  </a:solidFill>
                </a:rPr>
                <a:t>I want [students] to have the same sense of accomplishment, I want them to feel valued, I want them to have an authentic experience, I want them to have fun but also to feel connected"</a:t>
              </a:r>
              <a:endParaRPr sz="700">
                <a:solidFill>
                  <a:srgbClr val="1D7E75"/>
                </a:solidFill>
                <a:latin typeface="Roboto"/>
                <a:ea typeface="Roboto"/>
                <a:cs typeface="Roboto"/>
                <a:sym typeface="Roboto"/>
              </a:endParaRPr>
            </a:p>
          </p:txBody>
        </p:sp>
        <p:sp>
          <p:nvSpPr>
            <p:cNvPr id="183" name="Google Shape;183;p24"/>
            <p:cNvSpPr/>
            <p:nvPr/>
          </p:nvSpPr>
          <p:spPr>
            <a:xfrm>
              <a:off x="1233850" y="470600"/>
              <a:ext cx="18150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1D7E75"/>
                  </a:solidFill>
                  <a:latin typeface="Roboto"/>
                  <a:ea typeface="Roboto"/>
                  <a:cs typeface="Roboto"/>
                  <a:sym typeface="Roboto"/>
                </a:rPr>
                <a:t>Casey</a:t>
              </a:r>
              <a:r>
                <a:rPr b="1" lang="en">
                  <a:solidFill>
                    <a:srgbClr val="1D7E75"/>
                  </a:solidFill>
                  <a:latin typeface="Roboto"/>
                  <a:ea typeface="Roboto"/>
                  <a:cs typeface="Roboto"/>
                  <a:sym typeface="Roboto"/>
                </a:rPr>
                <a:t>, 38, Small gym business owner</a:t>
              </a:r>
              <a:endParaRPr>
                <a:solidFill>
                  <a:srgbClr val="1D7E75"/>
                </a:solidFill>
                <a:latin typeface="Roboto Thin"/>
                <a:ea typeface="Roboto Thin"/>
                <a:cs typeface="Roboto Thin"/>
                <a:sym typeface="Roboto Thin"/>
              </a:endParaRPr>
            </a:p>
            <a:p>
              <a:pPr indent="0" lvl="0" marL="0" rtl="0" algn="l">
                <a:spcBef>
                  <a:spcPts val="0"/>
                </a:spcBef>
                <a:spcAft>
                  <a:spcPts val="0"/>
                </a:spcAft>
                <a:buNone/>
              </a:pPr>
              <a:r>
                <a:t/>
              </a:r>
              <a:endParaRPr sz="4000">
                <a:solidFill>
                  <a:srgbClr val="1D7E75"/>
                </a:solidFill>
                <a:latin typeface="Roboto Thin"/>
                <a:ea typeface="Roboto Thin"/>
                <a:cs typeface="Roboto Thin"/>
                <a:sym typeface="Roboto Thin"/>
              </a:endParaRPr>
            </a:p>
          </p:txBody>
        </p:sp>
        <p:sp>
          <p:nvSpPr>
            <p:cNvPr id="184" name="Google Shape;184;p24"/>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a:off x="1118308" y="3172455"/>
              <a:ext cx="2030400" cy="1085400"/>
            </a:xfrm>
            <a:prstGeom prst="rect">
              <a:avLst/>
            </a:prstGeom>
            <a:noFill/>
            <a:ln>
              <a:noFill/>
            </a:ln>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Clr>
                  <a:srgbClr val="FFFFFF"/>
                </a:buClr>
                <a:buSzPts val="800"/>
                <a:buFont typeface="Roboto"/>
                <a:buChar char="●"/>
              </a:pPr>
              <a:r>
                <a:rPr lang="en" sz="800">
                  <a:solidFill>
                    <a:srgbClr val="FFFFFF"/>
                  </a:solidFill>
                  <a:latin typeface="Roboto"/>
                  <a:ea typeface="Roboto"/>
                  <a:cs typeface="Roboto"/>
                  <a:sym typeface="Roboto"/>
                </a:rPr>
                <a:t>Good Remote training</a:t>
              </a:r>
              <a:r>
                <a:rPr lang="en" sz="800">
                  <a:solidFill>
                    <a:srgbClr val="FFFFFF"/>
                  </a:solidFill>
                  <a:latin typeface="Roboto"/>
                  <a:ea typeface="Roboto"/>
                  <a:cs typeface="Roboto"/>
                  <a:sym typeface="Roboto"/>
                </a:rPr>
                <a:t> and monitoring experience for clients</a:t>
              </a:r>
              <a:endParaRPr sz="800">
                <a:solidFill>
                  <a:srgbClr val="FFFFFF"/>
                </a:solidFill>
                <a:latin typeface="Roboto"/>
                <a:ea typeface="Roboto"/>
                <a:cs typeface="Roboto"/>
                <a:sym typeface="Roboto"/>
              </a:endParaRPr>
            </a:p>
            <a:p>
              <a:pPr indent="-279400" lvl="0" marL="457200" rtl="0" algn="l">
                <a:lnSpc>
                  <a:spcPct val="115000"/>
                </a:lnSpc>
                <a:spcBef>
                  <a:spcPts val="0"/>
                </a:spcBef>
                <a:spcAft>
                  <a:spcPts val="0"/>
                </a:spcAft>
                <a:buClr>
                  <a:schemeClr val="lt2"/>
                </a:buClr>
                <a:buSzPts val="800"/>
                <a:buFont typeface="Roboto"/>
                <a:buChar char="●"/>
              </a:pPr>
              <a:r>
                <a:rPr lang="en" sz="800">
                  <a:solidFill>
                    <a:schemeClr val="lt2"/>
                  </a:solidFill>
                </a:rPr>
                <a:t>Workout time needs to fit in between work, kids, and other commitments.</a:t>
              </a:r>
              <a:endParaRPr sz="700">
                <a:solidFill>
                  <a:schemeClr val="lt2"/>
                </a:solidFill>
                <a:latin typeface="Roboto"/>
                <a:ea typeface="Roboto"/>
                <a:cs typeface="Roboto"/>
                <a:sym typeface="Roboto"/>
              </a:endParaRPr>
            </a:p>
          </p:txBody>
        </p:sp>
      </p:grpSp>
      <p:grpSp>
        <p:nvGrpSpPr>
          <p:cNvPr id="186" name="Google Shape;186;p24"/>
          <p:cNvGrpSpPr/>
          <p:nvPr/>
        </p:nvGrpSpPr>
        <p:grpSpPr>
          <a:xfrm>
            <a:off x="6822154" y="1020975"/>
            <a:ext cx="2257407" cy="3711155"/>
            <a:chOff x="1036020" y="283725"/>
            <a:chExt cx="2112687" cy="4076400"/>
          </a:xfrm>
        </p:grpSpPr>
        <p:sp>
          <p:nvSpPr>
            <p:cNvPr id="187" name="Google Shape;187;p24"/>
            <p:cNvSpPr/>
            <p:nvPr/>
          </p:nvSpPr>
          <p:spPr>
            <a:xfrm>
              <a:off x="1036020" y="283725"/>
              <a:ext cx="2030400" cy="4076400"/>
            </a:xfrm>
            <a:prstGeom prst="rect">
              <a:avLst/>
            </a:prstGeom>
            <a:solidFill>
              <a:srgbClr val="1B7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4"/>
            <p:cNvSpPr/>
            <p:nvPr/>
          </p:nvSpPr>
          <p:spPr>
            <a:xfrm>
              <a:off x="1046909" y="341749"/>
              <a:ext cx="2048100" cy="2490600"/>
            </a:xfrm>
            <a:prstGeom prst="rect">
              <a:avLst/>
            </a:prstGeom>
            <a:solidFill>
              <a:srgbClr val="FFFFFF"/>
            </a:solidFill>
            <a:ln cap="flat" cmpd="sng" w="19050">
              <a:solidFill>
                <a:srgbClr val="1D7E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800">
                <a:solidFill>
                  <a:srgbClr val="1D7E75"/>
                </a:solidFill>
              </a:endParaRPr>
            </a:p>
          </p:txBody>
        </p:sp>
        <p:sp>
          <p:nvSpPr>
            <p:cNvPr id="189" name="Google Shape;189;p24"/>
            <p:cNvSpPr/>
            <p:nvPr/>
          </p:nvSpPr>
          <p:spPr>
            <a:xfrm>
              <a:off x="1233923" y="2097723"/>
              <a:ext cx="1815000" cy="82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1D7E75"/>
                  </a:solidFill>
                </a:rPr>
                <a:t>“I monitor and survey injury type for all patients manually”</a:t>
              </a:r>
              <a:endParaRPr sz="800">
                <a:solidFill>
                  <a:srgbClr val="1D7E75"/>
                </a:solidFill>
              </a:endParaRPr>
            </a:p>
          </p:txBody>
        </p:sp>
        <p:sp>
          <p:nvSpPr>
            <p:cNvPr id="190" name="Google Shape;190;p24"/>
            <p:cNvSpPr/>
            <p:nvPr/>
          </p:nvSpPr>
          <p:spPr>
            <a:xfrm>
              <a:off x="1233850" y="470600"/>
              <a:ext cx="18150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1D7E75"/>
                  </a:solidFill>
                  <a:latin typeface="Roboto"/>
                  <a:ea typeface="Roboto"/>
                  <a:cs typeface="Roboto"/>
                  <a:sym typeface="Roboto"/>
                </a:rPr>
                <a:t>Capt Andy</a:t>
              </a:r>
              <a:r>
                <a:rPr b="1" lang="en">
                  <a:solidFill>
                    <a:srgbClr val="1D7E75"/>
                  </a:solidFill>
                  <a:latin typeface="Roboto"/>
                  <a:ea typeface="Roboto"/>
                  <a:cs typeface="Roboto"/>
                  <a:sym typeface="Roboto"/>
                </a:rPr>
                <a:t>, 36, Physiotherapist, Military</a:t>
              </a:r>
              <a:endParaRPr>
                <a:solidFill>
                  <a:srgbClr val="1D7E75"/>
                </a:solidFill>
                <a:latin typeface="Roboto Thin"/>
                <a:ea typeface="Roboto Thin"/>
                <a:cs typeface="Roboto Thin"/>
                <a:sym typeface="Roboto Thin"/>
              </a:endParaRPr>
            </a:p>
            <a:p>
              <a:pPr indent="0" lvl="0" marL="0" rtl="0" algn="l">
                <a:spcBef>
                  <a:spcPts val="0"/>
                </a:spcBef>
                <a:spcAft>
                  <a:spcPts val="0"/>
                </a:spcAft>
                <a:buNone/>
              </a:pPr>
              <a:r>
                <a:t/>
              </a:r>
              <a:endParaRPr b="1" sz="800">
                <a:solidFill>
                  <a:srgbClr val="1D7E75"/>
                </a:solidFill>
              </a:endParaRPr>
            </a:p>
          </p:txBody>
        </p:sp>
        <p:sp>
          <p:nvSpPr>
            <p:cNvPr id="191" name="Google Shape;191;p24"/>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4"/>
            <p:cNvSpPr/>
            <p:nvPr/>
          </p:nvSpPr>
          <p:spPr>
            <a:xfrm>
              <a:off x="1118308" y="3172455"/>
              <a:ext cx="2030400" cy="1085400"/>
            </a:xfrm>
            <a:prstGeom prst="rect">
              <a:avLst/>
            </a:prstGeom>
            <a:noFill/>
            <a:ln>
              <a:noFill/>
            </a:ln>
          </p:spPr>
          <p:txBody>
            <a:bodyPr anchorCtr="0" anchor="t" bIns="91425" lIns="91425" spcFirstLastPara="1" rIns="91425" wrap="square" tIns="91425">
              <a:noAutofit/>
            </a:bodyPr>
            <a:lstStyle/>
            <a:p>
              <a:pPr indent="-279400" lvl="0" marL="457200" rtl="0" algn="l">
                <a:lnSpc>
                  <a:spcPct val="115000"/>
                </a:lnSpc>
                <a:spcBef>
                  <a:spcPts val="0"/>
                </a:spcBef>
                <a:spcAft>
                  <a:spcPts val="0"/>
                </a:spcAft>
                <a:buClr>
                  <a:srgbClr val="FFFFFF"/>
                </a:buClr>
                <a:buSzPts val="800"/>
                <a:buFont typeface="Roboto"/>
                <a:buChar char="●"/>
              </a:pPr>
              <a:r>
                <a:rPr lang="en" sz="800">
                  <a:solidFill>
                    <a:srgbClr val="FFFFFF"/>
                  </a:solidFill>
                  <a:latin typeface="Roboto"/>
                  <a:ea typeface="Roboto"/>
                  <a:cs typeface="Roboto"/>
                  <a:sym typeface="Roboto"/>
                </a:rPr>
                <a:t>Needs integrated nutrition management system</a:t>
              </a:r>
              <a:endParaRPr sz="800">
                <a:solidFill>
                  <a:srgbClr val="FFFFFF"/>
                </a:solidFill>
                <a:latin typeface="Roboto"/>
                <a:ea typeface="Roboto"/>
                <a:cs typeface="Roboto"/>
                <a:sym typeface="Roboto"/>
              </a:endParaRPr>
            </a:p>
            <a:p>
              <a:pPr indent="-279400" lvl="0" marL="457200" rtl="0" algn="l">
                <a:lnSpc>
                  <a:spcPct val="115000"/>
                </a:lnSpc>
                <a:spcBef>
                  <a:spcPts val="0"/>
                </a:spcBef>
                <a:spcAft>
                  <a:spcPts val="0"/>
                </a:spcAft>
                <a:buClr>
                  <a:srgbClr val="FFFFFF"/>
                </a:buClr>
                <a:buSzPts val="800"/>
                <a:buFont typeface="Roboto"/>
                <a:buChar char="●"/>
              </a:pPr>
              <a:r>
                <a:rPr lang="en" sz="800">
                  <a:solidFill>
                    <a:srgbClr val="FFFFFF"/>
                  </a:solidFill>
                  <a:latin typeface="Roboto"/>
                  <a:ea typeface="Roboto"/>
                  <a:cs typeface="Roboto"/>
                  <a:sym typeface="Roboto"/>
                </a:rPr>
                <a:t>Some way to measure and record fitness progress, recovery</a:t>
              </a:r>
              <a:endParaRPr sz="700">
                <a:solidFill>
                  <a:srgbClr val="FFFFFF"/>
                </a:solidFill>
                <a:latin typeface="Roboto"/>
                <a:ea typeface="Roboto"/>
                <a:cs typeface="Roboto"/>
                <a:sym typeface="Roboto"/>
              </a:endParaRPr>
            </a:p>
          </p:txBody>
        </p:sp>
      </p:grpSp>
      <p:sp>
        <p:nvSpPr>
          <p:cNvPr id="193" name="Google Shape;193;p24"/>
          <p:cNvSpPr/>
          <p:nvPr/>
        </p:nvSpPr>
        <p:spPr>
          <a:xfrm>
            <a:off x="7033613" y="1986639"/>
            <a:ext cx="1939200" cy="75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1D7E75"/>
                </a:solidFill>
              </a:rPr>
              <a:t>“</a:t>
            </a:r>
            <a:r>
              <a:rPr lang="en" sz="800">
                <a:solidFill>
                  <a:srgbClr val="1D7E75"/>
                </a:solidFill>
              </a:rPr>
              <a:t>Work with nutrition department separately to co-ordinate their results and plans for the patients”</a:t>
            </a:r>
            <a:endParaRPr sz="800">
              <a:solidFill>
                <a:srgbClr val="1D7E7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7"/>
          <p:cNvSpPr txBox="1"/>
          <p:nvPr>
            <p:ph type="title"/>
          </p:nvPr>
        </p:nvSpPr>
        <p:spPr>
          <a:xfrm>
            <a:off x="671757" y="184027"/>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b="0" lang="en">
                <a:solidFill>
                  <a:srgbClr val="FFFFFF"/>
                </a:solidFill>
              </a:rPr>
              <a:t>Business Context</a:t>
            </a:r>
            <a:endParaRPr b="0"/>
          </a:p>
        </p:txBody>
      </p:sp>
      <p:sp>
        <p:nvSpPr>
          <p:cNvPr id="44" name="Google Shape;44;p7"/>
          <p:cNvSpPr txBox="1"/>
          <p:nvPr>
            <p:ph idx="1" type="body"/>
          </p:nvPr>
        </p:nvSpPr>
        <p:spPr>
          <a:xfrm>
            <a:off x="519357" y="836700"/>
            <a:ext cx="7653000" cy="308400"/>
          </a:xfrm>
          <a:prstGeom prst="rect">
            <a:avLst/>
          </a:prstGeom>
        </p:spPr>
        <p:txBody>
          <a:bodyPr anchorCtr="0" anchor="t" bIns="45700" lIns="91425" spcFirstLastPara="1" rIns="91425" wrap="square" tIns="45700">
            <a:noAutofit/>
          </a:bodyPr>
          <a:lstStyle/>
          <a:p>
            <a:pPr indent="0" lvl="0" marL="457200" rtl="0" algn="l">
              <a:spcBef>
                <a:spcPts val="400"/>
              </a:spcBef>
              <a:spcAft>
                <a:spcPts val="0"/>
              </a:spcAft>
              <a:buClr>
                <a:schemeClr val="dk1"/>
              </a:buClr>
              <a:buSzPts val="1100"/>
              <a:buFont typeface="Arial"/>
              <a:buNone/>
            </a:pPr>
            <a:r>
              <a:rPr lang="en">
                <a:solidFill>
                  <a:srgbClr val="E8D3A2"/>
                </a:solidFill>
              </a:rPr>
              <a:t>Peloton Dilemma</a:t>
            </a:r>
            <a:endParaRPr>
              <a:solidFill>
                <a:srgbClr val="E8D3A2"/>
              </a:solidFill>
            </a:endParaRPr>
          </a:p>
          <a:p>
            <a:pPr indent="0" lvl="0" marL="0" rtl="0" algn="l">
              <a:spcBef>
                <a:spcPts val="400"/>
              </a:spcBef>
              <a:spcAft>
                <a:spcPts val="0"/>
              </a:spcAft>
              <a:buNone/>
            </a:pPr>
            <a:r>
              <a:t/>
            </a:r>
            <a:endParaRPr/>
          </a:p>
        </p:txBody>
      </p:sp>
      <p:pic>
        <p:nvPicPr>
          <p:cNvPr id="45" name="Google Shape;45;p7"/>
          <p:cNvPicPr preferRelativeResize="0"/>
          <p:nvPr/>
        </p:nvPicPr>
        <p:blipFill>
          <a:blip r:embed="rId3">
            <a:alphaModFix/>
          </a:blip>
          <a:stretch>
            <a:fillRect/>
          </a:stretch>
        </p:blipFill>
        <p:spPr>
          <a:xfrm>
            <a:off x="633000" y="1426988"/>
            <a:ext cx="3850100" cy="2860775"/>
          </a:xfrm>
          <a:prstGeom prst="rect">
            <a:avLst/>
          </a:prstGeom>
          <a:noFill/>
          <a:ln>
            <a:noFill/>
          </a:ln>
        </p:spPr>
      </p:pic>
      <p:sp>
        <p:nvSpPr>
          <p:cNvPr id="46" name="Google Shape;46;p7"/>
          <p:cNvSpPr txBox="1"/>
          <p:nvPr/>
        </p:nvSpPr>
        <p:spPr>
          <a:xfrm>
            <a:off x="4483250" y="973375"/>
            <a:ext cx="4262100" cy="398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u="sng">
                <a:solidFill>
                  <a:srgbClr val="FFFFFF"/>
                </a:solidFill>
              </a:rPr>
              <a:t>Situation:</a:t>
            </a:r>
            <a:endParaRPr sz="1200" u="sng">
              <a:solidFill>
                <a:srgbClr val="FFFFFF"/>
              </a:solidFill>
            </a:endParaRPr>
          </a:p>
          <a:p>
            <a:pPr indent="0" lvl="0" marL="0" rtl="0" algn="l">
              <a:lnSpc>
                <a:spcPct val="115000"/>
              </a:lnSpc>
              <a:spcBef>
                <a:spcPts val="0"/>
              </a:spcBef>
              <a:spcAft>
                <a:spcPts val="0"/>
              </a:spcAft>
              <a:buNone/>
            </a:pPr>
            <a:r>
              <a:rPr lang="en" sz="1200">
                <a:solidFill>
                  <a:srgbClr val="FFFFFF"/>
                </a:solidFill>
              </a:rPr>
              <a:t>Although Peloton revenue ga</a:t>
            </a:r>
            <a:r>
              <a:rPr lang="en" sz="1200">
                <a:solidFill>
                  <a:srgbClr val="FFFFFF"/>
                </a:solidFill>
              </a:rPr>
              <a:t>in </a:t>
            </a:r>
            <a:r>
              <a:rPr lang="en" sz="1200">
                <a:solidFill>
                  <a:srgbClr val="FFFFFF"/>
                </a:solidFill>
              </a:rPr>
              <a:t>triple</a:t>
            </a:r>
            <a:r>
              <a:rPr lang="en" sz="1200">
                <a:solidFill>
                  <a:srgbClr val="FFFFFF"/>
                </a:solidFill>
              </a:rPr>
              <a:t>d i</a:t>
            </a:r>
            <a:r>
              <a:rPr lang="en" sz="1200">
                <a:solidFill>
                  <a:srgbClr val="FFFFFF"/>
                </a:solidFill>
              </a:rPr>
              <a:t>n 2020-2021 due to Covid-19, the revenue growth is slowing down recently.</a:t>
            </a:r>
            <a:endParaRPr sz="1200">
              <a:solidFill>
                <a:srgbClr val="FFFFFF"/>
              </a:solidFill>
            </a:endParaRPr>
          </a:p>
          <a:p>
            <a:pPr indent="0" lvl="0" marL="0" rtl="0" algn="l">
              <a:lnSpc>
                <a:spcPct val="115000"/>
              </a:lnSpc>
              <a:spcBef>
                <a:spcPts val="0"/>
              </a:spcBef>
              <a:spcAft>
                <a:spcPts val="0"/>
              </a:spcAft>
              <a:buNone/>
            </a:pPr>
            <a:r>
              <a:t/>
            </a:r>
            <a:endParaRPr sz="1200">
              <a:solidFill>
                <a:srgbClr val="FFFFFF"/>
              </a:solidFill>
            </a:endParaRPr>
          </a:p>
          <a:p>
            <a:pPr indent="0" lvl="0" marL="0" rtl="0" algn="l">
              <a:lnSpc>
                <a:spcPct val="115000"/>
              </a:lnSpc>
              <a:spcBef>
                <a:spcPts val="0"/>
              </a:spcBef>
              <a:spcAft>
                <a:spcPts val="0"/>
              </a:spcAft>
              <a:buNone/>
            </a:pPr>
            <a:r>
              <a:rPr lang="en" sz="1200" u="sng">
                <a:solidFill>
                  <a:srgbClr val="FFFFFF"/>
                </a:solidFill>
              </a:rPr>
              <a:t>Problem:</a:t>
            </a:r>
            <a:endParaRPr sz="1200" u="sng">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Fierce</a:t>
            </a:r>
            <a:r>
              <a:rPr lang="en" sz="1200">
                <a:solidFill>
                  <a:srgbClr val="FFFFFF"/>
                </a:solidFill>
              </a:rPr>
              <a:t> competition due to the new entry players and the low-end connected fitness product offerings</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Consumer fitness behavior is dynamic after Covid-19 due to gyms reopening</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High marketing costs to acquire new customers due to high upfront fitness equipment+subscription purchase (~$2000)</a:t>
            </a:r>
            <a:endParaRPr sz="1200">
              <a:solidFill>
                <a:srgbClr val="FFFFFF"/>
              </a:solidFill>
            </a:endParaRPr>
          </a:p>
          <a:p>
            <a:pPr indent="0" lvl="0" marL="0" rtl="0" algn="l">
              <a:lnSpc>
                <a:spcPct val="115000"/>
              </a:lnSpc>
              <a:spcBef>
                <a:spcPts val="0"/>
              </a:spcBef>
              <a:spcAft>
                <a:spcPts val="0"/>
              </a:spcAft>
              <a:buNone/>
            </a:pPr>
            <a:r>
              <a:t/>
            </a:r>
            <a:endParaRPr sz="1200">
              <a:solidFill>
                <a:srgbClr val="FFFFFF"/>
              </a:solidFill>
            </a:endParaRPr>
          </a:p>
          <a:p>
            <a:pPr indent="0" lvl="0" marL="0" rtl="0" algn="l">
              <a:lnSpc>
                <a:spcPct val="115000"/>
              </a:lnSpc>
              <a:spcBef>
                <a:spcPts val="0"/>
              </a:spcBef>
              <a:spcAft>
                <a:spcPts val="0"/>
              </a:spcAft>
              <a:buNone/>
            </a:pPr>
            <a:r>
              <a:rPr lang="en" sz="1200">
                <a:solidFill>
                  <a:srgbClr val="FFFFFF"/>
                </a:solidFill>
              </a:rPr>
              <a:t>Therefore, to continue growing the business, Peloton needs a new product strategy to fill the unmet market needs in a post-Covid-19 </a:t>
            </a:r>
            <a:r>
              <a:rPr lang="en" sz="1200">
                <a:solidFill>
                  <a:srgbClr val="FFFFFF"/>
                </a:solidFill>
              </a:rPr>
              <a:t>environment</a:t>
            </a:r>
            <a:r>
              <a:rPr lang="en" sz="1200">
                <a:solidFill>
                  <a:srgbClr val="FFFFFF"/>
                </a:solidFill>
              </a:rPr>
              <a:t>.</a:t>
            </a:r>
            <a:endParaRPr sz="1200">
              <a:solidFill>
                <a:srgbClr val="FFFFFF"/>
              </a:solidFill>
            </a:endParaRPr>
          </a:p>
        </p:txBody>
      </p:sp>
      <p:sp>
        <p:nvSpPr>
          <p:cNvPr id="47" name="Google Shape;47;p7"/>
          <p:cNvSpPr txBox="1"/>
          <p:nvPr/>
        </p:nvSpPr>
        <p:spPr>
          <a:xfrm>
            <a:off x="671750" y="4320450"/>
            <a:ext cx="381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2"/>
                </a:solidFill>
              </a:rPr>
              <a:t>Figure 1: Peloton business revenue analysis trend</a:t>
            </a:r>
            <a:endParaRPr sz="800">
              <a:solidFill>
                <a:schemeClr val="lt2"/>
              </a:solidFill>
            </a:endParaRPr>
          </a:p>
          <a:p>
            <a:pPr indent="0" lvl="0" marL="0" rtl="0" algn="l">
              <a:spcBef>
                <a:spcPts val="0"/>
              </a:spcBef>
              <a:spcAft>
                <a:spcPts val="0"/>
              </a:spcAft>
              <a:buNone/>
            </a:pPr>
            <a:r>
              <a:rPr i="1" lang="en" sz="600">
                <a:solidFill>
                  <a:schemeClr val="lt2"/>
                </a:solidFill>
              </a:rPr>
              <a:t>Source: https://investor.onepeloton.com/financial-information/annual-reports</a:t>
            </a:r>
            <a:endParaRPr i="1" sz="600">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25"/>
          <p:cNvPicPr preferRelativeResize="0"/>
          <p:nvPr/>
        </p:nvPicPr>
        <p:blipFill>
          <a:blip r:embed="rId3">
            <a:alphaModFix/>
          </a:blip>
          <a:stretch>
            <a:fillRect/>
          </a:stretch>
        </p:blipFill>
        <p:spPr>
          <a:xfrm>
            <a:off x="420263" y="1352850"/>
            <a:ext cx="8303474" cy="3143400"/>
          </a:xfrm>
          <a:prstGeom prst="rect">
            <a:avLst/>
          </a:prstGeom>
          <a:noFill/>
          <a:ln>
            <a:noFill/>
          </a:ln>
        </p:spPr>
      </p:pic>
      <p:sp>
        <p:nvSpPr>
          <p:cNvPr id="199" name="Google Shape;199;p25"/>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Revenue Forecast Model</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6"/>
          <p:cNvPicPr preferRelativeResize="0"/>
          <p:nvPr/>
        </p:nvPicPr>
        <p:blipFill>
          <a:blip r:embed="rId3">
            <a:alphaModFix/>
          </a:blip>
          <a:stretch>
            <a:fillRect/>
          </a:stretch>
        </p:blipFill>
        <p:spPr>
          <a:xfrm>
            <a:off x="238613" y="1407550"/>
            <a:ext cx="8666775" cy="2709975"/>
          </a:xfrm>
          <a:prstGeom prst="rect">
            <a:avLst/>
          </a:prstGeom>
          <a:noFill/>
          <a:ln>
            <a:noFill/>
          </a:ln>
        </p:spPr>
      </p:pic>
      <p:sp>
        <p:nvSpPr>
          <p:cNvPr id="205" name="Google Shape;205;p26"/>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Revenue Forecast Assumptions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7"/>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References and Appendix Section</a:t>
            </a:r>
            <a:endParaRPr/>
          </a:p>
        </p:txBody>
      </p:sp>
      <p:sp>
        <p:nvSpPr>
          <p:cNvPr id="211" name="Google Shape;211;p27"/>
          <p:cNvSpPr txBox="1"/>
          <p:nvPr>
            <p:ph idx="1" type="body"/>
          </p:nvPr>
        </p:nvSpPr>
        <p:spPr>
          <a:xfrm>
            <a:off x="566080" y="1428064"/>
            <a:ext cx="7913100" cy="3051000"/>
          </a:xfrm>
          <a:prstGeom prst="rect">
            <a:avLst/>
          </a:prstGeom>
        </p:spPr>
        <p:txBody>
          <a:bodyPr anchorCtr="0" anchor="t" bIns="45700" lIns="91425" spcFirstLastPara="1" rIns="91425" wrap="square" tIns="45700">
            <a:noAutofit/>
          </a:bodyPr>
          <a:lstStyle/>
          <a:p>
            <a:pPr indent="-304800" lvl="0" marL="457200" rtl="0" algn="l">
              <a:spcBef>
                <a:spcPts val="0"/>
              </a:spcBef>
              <a:spcAft>
                <a:spcPts val="0"/>
              </a:spcAft>
              <a:buClr>
                <a:schemeClr val="lt2"/>
              </a:buClr>
              <a:buSzPts val="1200"/>
              <a:buFont typeface="Arial"/>
              <a:buChar char="•"/>
            </a:pPr>
            <a:r>
              <a:rPr lang="en" sz="1200">
                <a:solidFill>
                  <a:schemeClr val="lt2"/>
                </a:solidFill>
                <a:latin typeface="Arial"/>
                <a:ea typeface="Arial"/>
                <a:cs typeface="Arial"/>
                <a:sym typeface="Arial"/>
              </a:rPr>
              <a:t>https://investor.onepeloton.com/financial-information/annual-reports</a:t>
            </a:r>
            <a:endParaRPr sz="1200">
              <a:solidFill>
                <a:schemeClr val="lt2"/>
              </a:solidFill>
              <a:latin typeface="Arial"/>
              <a:ea typeface="Arial"/>
              <a:cs typeface="Arial"/>
              <a:sym typeface="Arial"/>
            </a:endParaRPr>
          </a:p>
          <a:p>
            <a:pPr indent="-304800" lvl="0" marL="457200" rtl="0" algn="l">
              <a:spcBef>
                <a:spcPts val="0"/>
              </a:spcBef>
              <a:spcAft>
                <a:spcPts val="0"/>
              </a:spcAft>
              <a:buClr>
                <a:schemeClr val="lt2"/>
              </a:buClr>
              <a:buSzPts val="1200"/>
              <a:buFont typeface="Arial"/>
              <a:buChar char="•"/>
            </a:pPr>
            <a:r>
              <a:rPr lang="en" sz="1200">
                <a:solidFill>
                  <a:schemeClr val="lt2"/>
                </a:solidFill>
                <a:latin typeface="Arial"/>
                <a:ea typeface="Arial"/>
                <a:cs typeface="Arial"/>
                <a:sym typeface="Arial"/>
              </a:rPr>
              <a:t>https://my-ibisworld-com.offcampus.lib.washington.edu/us/en/industry-specialized/od4189/external-impacts-questions</a:t>
            </a:r>
            <a:endParaRPr sz="1200">
              <a:solidFill>
                <a:schemeClr val="lt2"/>
              </a:solidFill>
              <a:latin typeface="Arial"/>
              <a:ea typeface="Arial"/>
              <a:cs typeface="Arial"/>
              <a:sym typeface="Arial"/>
            </a:endParaRPr>
          </a:p>
          <a:p>
            <a:pPr indent="-304800" lvl="0" marL="457200" rtl="0" algn="l">
              <a:spcBef>
                <a:spcPts val="0"/>
              </a:spcBef>
              <a:spcAft>
                <a:spcPts val="0"/>
              </a:spcAft>
              <a:buClr>
                <a:schemeClr val="lt2"/>
              </a:buClr>
              <a:buSzPts val="1200"/>
              <a:buFont typeface="Arial"/>
              <a:buChar char="•"/>
            </a:pPr>
            <a:r>
              <a:rPr lang="en" sz="1200">
                <a:solidFill>
                  <a:schemeClr val="lt2"/>
                </a:solidFill>
                <a:latin typeface="Arial"/>
                <a:ea typeface="Arial"/>
                <a:cs typeface="Arial"/>
                <a:sym typeface="Arial"/>
              </a:rPr>
              <a:t>https://my-ibisworld-com.offcampus.lib.washington.edu/us/en/industry-specialized/od4189/products-and-markets</a:t>
            </a:r>
            <a:endParaRPr sz="1200">
              <a:solidFill>
                <a:schemeClr val="lt2"/>
              </a:solidFill>
              <a:latin typeface="Arial"/>
              <a:ea typeface="Arial"/>
              <a:cs typeface="Arial"/>
              <a:sym typeface="Arial"/>
            </a:endParaRPr>
          </a:p>
          <a:p>
            <a:pPr indent="-304800" lvl="0" marL="457200" rtl="0" algn="l">
              <a:spcBef>
                <a:spcPts val="0"/>
              </a:spcBef>
              <a:spcAft>
                <a:spcPts val="0"/>
              </a:spcAft>
              <a:buSzPts val="1200"/>
              <a:buChar char="•"/>
            </a:pPr>
            <a:r>
              <a:rPr lang="en" sz="1200">
                <a:latin typeface="Arial"/>
                <a:ea typeface="Arial"/>
                <a:cs typeface="Arial"/>
                <a:sym typeface="Arial"/>
              </a:rPr>
              <a:t>https://my-ibisworld-com.offcampus.lib.washington.edu/us/en/industry/71394/geographic-breakdown</a:t>
            </a:r>
            <a:endParaRPr sz="1200">
              <a:latin typeface="Arial"/>
              <a:ea typeface="Arial"/>
              <a:cs typeface="Arial"/>
              <a:sym typeface="Arial"/>
            </a:endParaRPr>
          </a:p>
          <a:p>
            <a:pPr indent="-304800" lvl="0" marL="457200" rtl="0" algn="l">
              <a:spcBef>
                <a:spcPts val="0"/>
              </a:spcBef>
              <a:spcAft>
                <a:spcPts val="0"/>
              </a:spcAft>
              <a:buSzPts val="1200"/>
              <a:buChar char="•"/>
            </a:pPr>
            <a:r>
              <a:rPr lang="en" sz="1200">
                <a:latin typeface="Arial"/>
                <a:ea typeface="Arial"/>
                <a:cs typeface="Arial"/>
                <a:sym typeface="Arial"/>
              </a:rPr>
              <a:t>https://my-ibisworld-com.offcampus.lib.washington.edu/us/en/industry/71394/competitive-forces</a:t>
            </a:r>
            <a:endParaRPr sz="1200">
              <a:latin typeface="Arial"/>
              <a:ea typeface="Arial"/>
              <a:cs typeface="Arial"/>
              <a:sym typeface="Arial"/>
            </a:endParaRPr>
          </a:p>
          <a:p>
            <a:pPr indent="-304800" lvl="0" marL="457200" rtl="0" algn="l">
              <a:spcBef>
                <a:spcPts val="0"/>
              </a:spcBef>
              <a:spcAft>
                <a:spcPts val="0"/>
              </a:spcAft>
              <a:buSzPts val="1200"/>
              <a:buChar char="•"/>
            </a:pPr>
            <a:r>
              <a:rPr lang="en" sz="1200">
                <a:latin typeface="Arial"/>
                <a:ea typeface="Arial"/>
                <a:cs typeface="Arial"/>
                <a:sym typeface="Arial"/>
              </a:rPr>
              <a:t>https://my-ibisworld-com.offcampus.lib.washington.edu/us/en/industry/33992b/competitive-forces</a:t>
            </a:r>
            <a:endParaRPr sz="1200">
              <a:latin typeface="Arial"/>
              <a:ea typeface="Arial"/>
              <a:cs typeface="Arial"/>
              <a:sym typeface="Arial"/>
            </a:endParaRPr>
          </a:p>
          <a:p>
            <a:pPr indent="-304800" lvl="0" marL="457200" rtl="0" algn="l">
              <a:spcBef>
                <a:spcPts val="0"/>
              </a:spcBef>
              <a:spcAft>
                <a:spcPts val="0"/>
              </a:spcAft>
              <a:buSzPts val="1200"/>
              <a:buChar char="•"/>
            </a:pPr>
            <a:r>
              <a:rPr lang="en" sz="1200">
                <a:solidFill>
                  <a:schemeClr val="lt2"/>
                </a:solidFill>
                <a:uFill>
                  <a:noFill/>
                </a:uFill>
                <a:latin typeface="Arial"/>
                <a:ea typeface="Arial"/>
                <a:cs typeface="Arial"/>
                <a:sym typeface="Arial"/>
                <a:hlinkClick r:id="rId3">
                  <a:extLst>
                    <a:ext uri="{A12FA001-AC4F-418D-AE19-62706E023703}">
                      <ahyp:hlinkClr val="tx"/>
                    </a:ext>
                  </a:extLst>
                </a:hlinkClick>
              </a:rPr>
              <a:t>https://clients-mintel-com.offcampus.lib.washington.edu/report/exercise-trends-us-2023?fromSearch=%3Ffreetext%3DComputers%2520and%2520Peripherals%26resultPosition%3D2</a:t>
            </a:r>
            <a:endParaRPr>
              <a:solidFill>
                <a:schemeClr val="lt2"/>
              </a:solidFill>
            </a:endParaRPr>
          </a:p>
          <a:p>
            <a:pPr indent="-304800" lvl="0" marL="457200" rtl="0" algn="l">
              <a:spcBef>
                <a:spcPts val="0"/>
              </a:spcBef>
              <a:spcAft>
                <a:spcPts val="0"/>
              </a:spcAft>
              <a:buClr>
                <a:schemeClr val="lt2"/>
              </a:buClr>
              <a:buSzPts val="1200"/>
              <a:buChar char="•"/>
            </a:pPr>
            <a:r>
              <a:rPr lang="en" sz="1200">
                <a:solidFill>
                  <a:schemeClr val="lt2"/>
                </a:solidFill>
                <a:latin typeface="Arial"/>
                <a:ea typeface="Arial"/>
                <a:cs typeface="Arial"/>
                <a:sym typeface="Arial"/>
              </a:rPr>
              <a:t>https://www.mindbodyonline.com/business/pricing?utm_source=google&amp;utm_medium=ppc&amp;utm_campaign=20525731563&amp;ad_group=&amp;utm_term=&amp;utm_device=c&amp;referralSource=paid+search&amp;matchtype=&amp;cid=&amp;networkType=&amp;adgroupid=&amp;creative=&amp;network=x&amp;adGroup=&amp;_bk=&amp;_bm=&amp;gad_source=1&amp;gclid=CjwKCAjwjqWzBhAqEiwAQmtgT59dvaOs2flkuBG_oNseSsEaiTJ8_KIhx6mVS8NBo1db48nJzffTrxoCekIQAvD_BwE</a:t>
            </a:r>
            <a:endParaRPr sz="1200">
              <a:solidFill>
                <a:schemeClr val="lt2"/>
              </a:solidFill>
              <a:latin typeface="Arial"/>
              <a:ea typeface="Arial"/>
              <a:cs typeface="Arial"/>
              <a:sym typeface="Arial"/>
            </a:endParaRPr>
          </a:p>
          <a:p>
            <a:pPr indent="0" lvl="0" marL="457200" rtl="0" algn="l">
              <a:spcBef>
                <a:spcPts val="360"/>
              </a:spcBef>
              <a:spcAft>
                <a:spcPts val="0"/>
              </a:spcAft>
              <a:buNone/>
            </a:pPr>
            <a:r>
              <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8"/>
          <p:cNvSpPr txBox="1"/>
          <p:nvPr>
            <p:ph type="title"/>
          </p:nvPr>
        </p:nvSpPr>
        <p:spPr>
          <a:xfrm>
            <a:off x="671757" y="273802"/>
            <a:ext cx="7348200" cy="748800"/>
          </a:xfrm>
          <a:prstGeom prst="rect">
            <a:avLst/>
          </a:prstGeom>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r>
              <a:rPr b="0" lang="en">
                <a:solidFill>
                  <a:srgbClr val="FFFFFF"/>
                </a:solidFill>
              </a:rPr>
              <a:t>Peloton Technology Adoption Life Cycle</a:t>
            </a:r>
            <a:endParaRPr b="0">
              <a:solidFill>
                <a:srgbClr val="FFFFFF"/>
              </a:solidFill>
            </a:endParaRPr>
          </a:p>
        </p:txBody>
      </p:sp>
      <p:sp>
        <p:nvSpPr>
          <p:cNvPr id="53" name="Google Shape;53;p8"/>
          <p:cNvSpPr txBox="1"/>
          <p:nvPr>
            <p:ph idx="1" type="body"/>
          </p:nvPr>
        </p:nvSpPr>
        <p:spPr>
          <a:xfrm>
            <a:off x="671757" y="1096000"/>
            <a:ext cx="7653000" cy="308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lang="en" sz="1600"/>
              <a:t>Next s</a:t>
            </a:r>
            <a:r>
              <a:rPr lang="en" sz="1600"/>
              <a:t>trategy to move to the mass market where the group of early majority sit in</a:t>
            </a:r>
            <a:endParaRPr sz="1600"/>
          </a:p>
        </p:txBody>
      </p:sp>
      <p:pic>
        <p:nvPicPr>
          <p:cNvPr id="54" name="Google Shape;54;p8"/>
          <p:cNvPicPr preferRelativeResize="0"/>
          <p:nvPr/>
        </p:nvPicPr>
        <p:blipFill>
          <a:blip r:embed="rId3">
            <a:alphaModFix/>
          </a:blip>
          <a:stretch>
            <a:fillRect/>
          </a:stretch>
        </p:blipFill>
        <p:spPr>
          <a:xfrm>
            <a:off x="671750" y="1556800"/>
            <a:ext cx="3811500" cy="2788266"/>
          </a:xfrm>
          <a:prstGeom prst="rect">
            <a:avLst/>
          </a:prstGeom>
          <a:noFill/>
          <a:ln>
            <a:noFill/>
          </a:ln>
        </p:spPr>
      </p:pic>
      <p:sp>
        <p:nvSpPr>
          <p:cNvPr id="55" name="Google Shape;55;p8"/>
          <p:cNvSpPr txBox="1"/>
          <p:nvPr/>
        </p:nvSpPr>
        <p:spPr>
          <a:xfrm>
            <a:off x="4775700" y="2014400"/>
            <a:ext cx="4159500" cy="238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lt2"/>
                </a:solidFill>
              </a:rPr>
              <a:t>Covid-19 accelerated Peloton customers growth of </a:t>
            </a:r>
            <a:r>
              <a:rPr lang="en" sz="1500">
                <a:solidFill>
                  <a:schemeClr val="lt2"/>
                </a:solidFill>
              </a:rPr>
              <a:t>individuals</a:t>
            </a:r>
            <a:r>
              <a:rPr lang="en" sz="1500">
                <a:solidFill>
                  <a:schemeClr val="lt2"/>
                </a:solidFill>
              </a:rPr>
              <a:t> who exercise at-home due to gym/club closing.</a:t>
            </a:r>
            <a:endParaRPr sz="1500">
              <a:solidFill>
                <a:schemeClr val="lt2"/>
              </a:solidFill>
            </a:endParaRPr>
          </a:p>
          <a:p>
            <a:pPr indent="0" lvl="0" marL="0" rtl="0" algn="l">
              <a:spcBef>
                <a:spcPts val="0"/>
              </a:spcBef>
              <a:spcAft>
                <a:spcPts val="0"/>
              </a:spcAft>
              <a:buNone/>
            </a:pPr>
            <a:r>
              <a:t/>
            </a:r>
            <a:endParaRPr sz="1500">
              <a:solidFill>
                <a:schemeClr val="lt2"/>
              </a:solidFill>
            </a:endParaRPr>
          </a:p>
          <a:p>
            <a:pPr indent="0" lvl="0" marL="0" marR="0" rtl="0" algn="l">
              <a:lnSpc>
                <a:spcPct val="115000"/>
              </a:lnSpc>
              <a:spcBef>
                <a:spcPts val="1000"/>
              </a:spcBef>
              <a:spcAft>
                <a:spcPts val="0"/>
              </a:spcAft>
              <a:buNone/>
            </a:pPr>
            <a:r>
              <a:rPr lang="en" sz="1500">
                <a:solidFill>
                  <a:schemeClr val="lt2"/>
                </a:solidFill>
              </a:rPr>
              <a:t>In the post-Covid-19 environment, Peloton product strategy will turn to target the “Early Majority” section of the connected fitness market.</a:t>
            </a:r>
            <a:endParaRPr sz="1500">
              <a:solidFill>
                <a:schemeClr val="lt2"/>
              </a:solidFill>
            </a:endParaRPr>
          </a:p>
        </p:txBody>
      </p:sp>
      <p:sp>
        <p:nvSpPr>
          <p:cNvPr id="56" name="Google Shape;56;p8"/>
          <p:cNvSpPr txBox="1"/>
          <p:nvPr/>
        </p:nvSpPr>
        <p:spPr>
          <a:xfrm>
            <a:off x="671750" y="4345075"/>
            <a:ext cx="3811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2"/>
                </a:solidFill>
              </a:rPr>
              <a:t>Figure 2: Peloton technology adoption life cycle</a:t>
            </a:r>
            <a:endParaRPr i="1" sz="6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9"/>
          <p:cNvSpPr txBox="1"/>
          <p:nvPr>
            <p:ph type="title"/>
          </p:nvPr>
        </p:nvSpPr>
        <p:spPr>
          <a:xfrm>
            <a:off x="447925" y="206875"/>
            <a:ext cx="7686900" cy="7488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800"/>
              <a:buFont typeface="Encode Sans Black"/>
              <a:buNone/>
            </a:pPr>
            <a:r>
              <a:rPr b="0" lang="en" sz="2700"/>
              <a:t>Market Opportunity</a:t>
            </a:r>
            <a:endParaRPr b="0" sz="2700"/>
          </a:p>
        </p:txBody>
      </p:sp>
      <p:sp>
        <p:nvSpPr>
          <p:cNvPr id="62" name="Google Shape;62;p9"/>
          <p:cNvSpPr txBox="1"/>
          <p:nvPr/>
        </p:nvSpPr>
        <p:spPr>
          <a:xfrm>
            <a:off x="401025" y="4125725"/>
            <a:ext cx="5130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700">
                <a:solidFill>
                  <a:schemeClr val="lt2"/>
                </a:solidFill>
              </a:rPr>
              <a:t>Figure 3: Personal Trainer Service Segment Forecast</a:t>
            </a:r>
            <a:endParaRPr sz="700">
              <a:solidFill>
                <a:schemeClr val="lt2"/>
              </a:solidFill>
            </a:endParaRPr>
          </a:p>
          <a:p>
            <a:pPr indent="0" lvl="0" marL="0" marR="0" rtl="0" algn="l">
              <a:lnSpc>
                <a:spcPct val="100000"/>
              </a:lnSpc>
              <a:spcBef>
                <a:spcPts val="0"/>
              </a:spcBef>
              <a:spcAft>
                <a:spcPts val="0"/>
              </a:spcAft>
              <a:buNone/>
            </a:pPr>
            <a:r>
              <a:rPr i="1" lang="en" sz="700">
                <a:solidFill>
                  <a:schemeClr val="lt2"/>
                </a:solidFill>
              </a:rPr>
              <a:t>Source:</a:t>
            </a:r>
            <a:r>
              <a:rPr i="1" lang="en" sz="700">
                <a:solidFill>
                  <a:schemeClr val="lt2"/>
                </a:solidFill>
              </a:rPr>
              <a:t>https://my-ibisworld-com.offcampus.lib.washington.edu/us/en/industry-specialized/od4189/external-impacts-questions</a:t>
            </a:r>
            <a:endParaRPr i="1" sz="700">
              <a:solidFill>
                <a:schemeClr val="lt2"/>
              </a:solidFill>
            </a:endParaRPr>
          </a:p>
        </p:txBody>
      </p:sp>
      <p:sp>
        <p:nvSpPr>
          <p:cNvPr id="63" name="Google Shape;63;p9"/>
          <p:cNvSpPr txBox="1"/>
          <p:nvPr/>
        </p:nvSpPr>
        <p:spPr>
          <a:xfrm>
            <a:off x="5015175" y="1642675"/>
            <a:ext cx="3901200" cy="32067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lt2"/>
              </a:buClr>
              <a:buSzPts val="1300"/>
              <a:buChar char="-"/>
            </a:pPr>
            <a:r>
              <a:rPr lang="en" sz="1300">
                <a:solidFill>
                  <a:schemeClr val="lt2"/>
                </a:solidFill>
              </a:rPr>
              <a:t>High growth of </a:t>
            </a:r>
            <a:r>
              <a:rPr lang="en" sz="1300">
                <a:solidFill>
                  <a:schemeClr val="lt2"/>
                </a:solidFill>
              </a:rPr>
              <a:t>personal</a:t>
            </a:r>
            <a:r>
              <a:rPr lang="en" sz="1300">
                <a:solidFill>
                  <a:schemeClr val="lt2"/>
                </a:solidFill>
              </a:rPr>
              <a:t> trainer services</a:t>
            </a:r>
            <a:r>
              <a:rPr lang="en" sz="1300">
                <a:solidFill>
                  <a:schemeClr val="lt2"/>
                </a:solidFill>
              </a:rPr>
              <a:t> due to health consciousness grips the public</a:t>
            </a:r>
            <a:endParaRPr sz="1300">
              <a:solidFill>
                <a:schemeClr val="lt2"/>
              </a:solidFill>
            </a:endParaRPr>
          </a:p>
          <a:p>
            <a:pPr indent="0" lvl="0" marL="457200" rtl="0" algn="l">
              <a:spcBef>
                <a:spcPts val="0"/>
              </a:spcBef>
              <a:spcAft>
                <a:spcPts val="0"/>
              </a:spcAft>
              <a:buNone/>
            </a:pPr>
            <a:r>
              <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In-home personal trainer service demand is up </a:t>
            </a:r>
            <a:r>
              <a:rPr lang="en" sz="1300">
                <a:solidFill>
                  <a:schemeClr val="lt2"/>
                </a:solidFill>
              </a:rPr>
              <a:t>, </a:t>
            </a:r>
            <a:r>
              <a:rPr lang="en" sz="1300">
                <a:solidFill>
                  <a:schemeClr val="lt2"/>
                </a:solidFill>
              </a:rPr>
              <a:t>due to gym/club reopening </a:t>
            </a:r>
            <a:r>
              <a:rPr lang="en" sz="1300">
                <a:solidFill>
                  <a:schemeClr val="lt2"/>
                </a:solidFill>
              </a:rPr>
              <a:t>and return-to-office policy post Cov-19.</a:t>
            </a:r>
            <a:endParaRPr sz="1300">
              <a:solidFill>
                <a:schemeClr val="lt2"/>
              </a:solidFill>
            </a:endParaRPr>
          </a:p>
          <a:p>
            <a:pPr indent="0" lvl="0" marL="457200" rtl="0" algn="l">
              <a:spcBef>
                <a:spcPts val="0"/>
              </a:spcBef>
              <a:spcAft>
                <a:spcPts val="0"/>
              </a:spcAft>
              <a:buNone/>
            </a:pPr>
            <a:r>
              <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High margin profit service segmentation</a:t>
            </a:r>
            <a:endParaRPr sz="1300">
              <a:solidFill>
                <a:schemeClr val="lt2"/>
              </a:solidFill>
            </a:endParaRPr>
          </a:p>
          <a:p>
            <a:pPr indent="0" lvl="0" marL="0" rtl="0" algn="l">
              <a:spcBef>
                <a:spcPts val="0"/>
              </a:spcBef>
              <a:spcAft>
                <a:spcPts val="0"/>
              </a:spcAft>
              <a:buNone/>
            </a:pPr>
            <a:r>
              <a:t/>
            </a:r>
            <a:endParaRPr sz="1300">
              <a:solidFill>
                <a:schemeClr val="lt2"/>
              </a:solidFill>
            </a:endParaRPr>
          </a:p>
          <a:p>
            <a:pPr indent="-311150" lvl="0" marL="457200" rtl="0" algn="l">
              <a:spcBef>
                <a:spcPts val="0"/>
              </a:spcBef>
              <a:spcAft>
                <a:spcPts val="0"/>
              </a:spcAft>
              <a:buClr>
                <a:schemeClr val="lt2"/>
              </a:buClr>
              <a:buSzPts val="1300"/>
              <a:buChar char="-"/>
            </a:pPr>
            <a:r>
              <a:rPr lang="en" sz="1300">
                <a:solidFill>
                  <a:schemeClr val="lt2"/>
                </a:solidFill>
              </a:rPr>
              <a:t>Low innovation and fragmented product technology support </a:t>
            </a:r>
            <a:endParaRPr sz="1300">
              <a:solidFill>
                <a:schemeClr val="lt2"/>
              </a:solidFill>
            </a:endParaRPr>
          </a:p>
          <a:p>
            <a:pPr indent="0" lvl="0" marL="0" rtl="0" algn="l">
              <a:spcBef>
                <a:spcPts val="0"/>
              </a:spcBef>
              <a:spcAft>
                <a:spcPts val="0"/>
              </a:spcAft>
              <a:buNone/>
            </a:pPr>
            <a:r>
              <a:t/>
            </a:r>
            <a:endParaRPr sz="1300">
              <a:solidFill>
                <a:schemeClr val="lt2"/>
              </a:solidFill>
              <a:highlight>
                <a:srgbClr val="FFFFFF"/>
              </a:highlight>
            </a:endParaRPr>
          </a:p>
        </p:txBody>
      </p:sp>
      <p:sp>
        <p:nvSpPr>
          <p:cNvPr id="64" name="Google Shape;64;p9"/>
          <p:cNvSpPr txBox="1"/>
          <p:nvPr>
            <p:ph idx="1" type="body"/>
          </p:nvPr>
        </p:nvSpPr>
        <p:spPr>
          <a:xfrm>
            <a:off x="929332" y="955675"/>
            <a:ext cx="7653000" cy="308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lang="en"/>
              <a:t>$12 billion market value and 1.2 million business market size!</a:t>
            </a:r>
            <a:endParaRPr/>
          </a:p>
        </p:txBody>
      </p:sp>
      <p:pic>
        <p:nvPicPr>
          <p:cNvPr id="65" name="Google Shape;65;p9"/>
          <p:cNvPicPr preferRelativeResize="0"/>
          <p:nvPr/>
        </p:nvPicPr>
        <p:blipFill>
          <a:blip r:embed="rId3">
            <a:alphaModFix/>
          </a:blip>
          <a:stretch>
            <a:fillRect/>
          </a:stretch>
        </p:blipFill>
        <p:spPr>
          <a:xfrm>
            <a:off x="401025" y="1416475"/>
            <a:ext cx="4626935" cy="2556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0"/>
          <p:cNvSpPr txBox="1"/>
          <p:nvPr>
            <p:ph type="title"/>
          </p:nvPr>
        </p:nvSpPr>
        <p:spPr>
          <a:xfrm>
            <a:off x="569882" y="273802"/>
            <a:ext cx="7348200" cy="748800"/>
          </a:xfrm>
          <a:prstGeom prst="rect">
            <a:avLst/>
          </a:prstGeom>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r>
              <a:rPr b="0" lang="en">
                <a:solidFill>
                  <a:srgbClr val="FFFFFF"/>
                </a:solidFill>
              </a:rPr>
              <a:t>Target Customer</a:t>
            </a:r>
            <a:endParaRPr b="0">
              <a:solidFill>
                <a:srgbClr val="FFFFFF"/>
              </a:solidFill>
            </a:endParaRPr>
          </a:p>
        </p:txBody>
      </p:sp>
      <p:sp>
        <p:nvSpPr>
          <p:cNvPr id="71" name="Google Shape;71;p10"/>
          <p:cNvSpPr txBox="1"/>
          <p:nvPr>
            <p:ph idx="2" type="body"/>
          </p:nvPr>
        </p:nvSpPr>
        <p:spPr>
          <a:xfrm>
            <a:off x="427800" y="1607025"/>
            <a:ext cx="8506800" cy="2851800"/>
          </a:xfrm>
          <a:prstGeom prst="rect">
            <a:avLst/>
          </a:prstGeom>
        </p:spPr>
        <p:txBody>
          <a:bodyPr anchorCtr="0" anchor="t" bIns="45700" lIns="91425" spcFirstLastPara="1" rIns="91425" wrap="square" tIns="45700">
            <a:noAutofit/>
          </a:bodyPr>
          <a:lstStyle/>
          <a:p>
            <a:pPr indent="-355600" lvl="0" marL="457200" rtl="0" algn="l">
              <a:lnSpc>
                <a:spcPct val="115000"/>
              </a:lnSpc>
              <a:spcBef>
                <a:spcPts val="1000"/>
              </a:spcBef>
              <a:spcAft>
                <a:spcPts val="0"/>
              </a:spcAft>
              <a:buClr>
                <a:srgbClr val="FFFFFF"/>
              </a:buClr>
              <a:buSzPts val="2000"/>
              <a:buChar char="●"/>
            </a:pPr>
            <a:r>
              <a:rPr lang="en" sz="2000" u="sng">
                <a:solidFill>
                  <a:srgbClr val="FFFFFF"/>
                </a:solidFill>
                <a:latin typeface="Arial"/>
                <a:ea typeface="Arial"/>
                <a:cs typeface="Arial"/>
                <a:sym typeface="Arial"/>
              </a:rPr>
              <a:t>Small gym owners or franchisees</a:t>
            </a:r>
            <a:r>
              <a:rPr lang="en" sz="2000" u="sng">
                <a:latin typeface="Arial"/>
                <a:ea typeface="Arial"/>
                <a:cs typeface="Arial"/>
                <a:sym typeface="Arial"/>
              </a:rPr>
              <a:t> </a:t>
            </a:r>
            <a:r>
              <a:rPr lang="en" sz="2000">
                <a:solidFill>
                  <a:srgbClr val="FFFFFF"/>
                </a:solidFill>
                <a:latin typeface="Arial"/>
                <a:ea typeface="Arial"/>
                <a:cs typeface="Arial"/>
                <a:sym typeface="Arial"/>
              </a:rPr>
              <a:t>whose customers have a wide range of </a:t>
            </a:r>
            <a:r>
              <a:rPr lang="en" sz="2000">
                <a:latin typeface="Arial"/>
                <a:ea typeface="Arial"/>
                <a:cs typeface="Arial"/>
                <a:sym typeface="Arial"/>
              </a:rPr>
              <a:t>personalized</a:t>
            </a:r>
            <a:r>
              <a:rPr lang="en" sz="2000">
                <a:solidFill>
                  <a:srgbClr val="FFFFFF"/>
                </a:solidFill>
                <a:latin typeface="Arial"/>
                <a:ea typeface="Arial"/>
                <a:cs typeface="Arial"/>
                <a:sym typeface="Arial"/>
              </a:rPr>
              <a:t> fitness needs and </a:t>
            </a:r>
            <a:r>
              <a:rPr lang="en" sz="2000">
                <a:latin typeface="Arial"/>
                <a:ea typeface="Arial"/>
                <a:cs typeface="Arial"/>
                <a:sym typeface="Arial"/>
              </a:rPr>
              <a:t>a desire for high quality and engaging workout experience</a:t>
            </a:r>
            <a:r>
              <a:rPr lang="en" sz="2000">
                <a:solidFill>
                  <a:srgbClr val="FFFFFF"/>
                </a:solidFill>
                <a:latin typeface="Arial"/>
                <a:ea typeface="Arial"/>
                <a:cs typeface="Arial"/>
                <a:sym typeface="Arial"/>
              </a:rPr>
              <a:t>.</a:t>
            </a:r>
            <a:endParaRPr sz="2000">
              <a:solidFill>
                <a:srgbClr val="FFFFFF"/>
              </a:solidFill>
              <a:latin typeface="Arial"/>
              <a:ea typeface="Arial"/>
              <a:cs typeface="Arial"/>
              <a:sym typeface="Arial"/>
            </a:endParaRPr>
          </a:p>
          <a:p>
            <a:pPr indent="-355600" lvl="0" marL="457200" rtl="0" algn="l">
              <a:lnSpc>
                <a:spcPct val="115000"/>
              </a:lnSpc>
              <a:spcBef>
                <a:spcPts val="1000"/>
              </a:spcBef>
              <a:spcAft>
                <a:spcPts val="0"/>
              </a:spcAft>
              <a:buClr>
                <a:srgbClr val="FFFFFF"/>
              </a:buClr>
              <a:buSzPts val="2000"/>
              <a:buChar char="●"/>
            </a:pPr>
            <a:r>
              <a:rPr lang="en" sz="2000">
                <a:solidFill>
                  <a:srgbClr val="FFFFFF"/>
                </a:solidFill>
                <a:latin typeface="Arial"/>
                <a:ea typeface="Arial"/>
                <a:cs typeface="Arial"/>
                <a:sym typeface="Arial"/>
              </a:rPr>
              <a:t>Examples of small gym owners </a:t>
            </a:r>
            <a:r>
              <a:rPr lang="en" sz="2000">
                <a:latin typeface="Arial"/>
                <a:ea typeface="Arial"/>
                <a:cs typeface="Arial"/>
                <a:sym typeface="Arial"/>
              </a:rPr>
              <a:t>who provide personal </a:t>
            </a:r>
            <a:r>
              <a:rPr lang="en" sz="2000">
                <a:latin typeface="Arial"/>
                <a:ea typeface="Arial"/>
                <a:cs typeface="Arial"/>
                <a:sym typeface="Arial"/>
              </a:rPr>
              <a:t>training</a:t>
            </a:r>
            <a:r>
              <a:rPr lang="en" sz="2000">
                <a:latin typeface="Arial"/>
                <a:ea typeface="Arial"/>
                <a:cs typeface="Arial"/>
                <a:sym typeface="Arial"/>
              </a:rPr>
              <a:t> services </a:t>
            </a:r>
            <a:r>
              <a:rPr lang="en" sz="2000">
                <a:solidFill>
                  <a:srgbClr val="FFFFFF"/>
                </a:solidFill>
                <a:latin typeface="Arial"/>
                <a:ea typeface="Arial"/>
                <a:cs typeface="Arial"/>
                <a:sym typeface="Arial"/>
              </a:rPr>
              <a:t>includ</a:t>
            </a:r>
            <a:r>
              <a:rPr lang="en" sz="2000">
                <a:latin typeface="Arial"/>
                <a:ea typeface="Arial"/>
                <a:cs typeface="Arial"/>
                <a:sym typeface="Arial"/>
              </a:rPr>
              <a:t>e</a:t>
            </a:r>
            <a:r>
              <a:rPr lang="en" sz="2000">
                <a:solidFill>
                  <a:srgbClr val="FFFFFF"/>
                </a:solidFill>
                <a:latin typeface="Arial"/>
                <a:ea typeface="Arial"/>
                <a:cs typeface="Arial"/>
                <a:sym typeface="Arial"/>
              </a:rPr>
              <a:t> freelance trainers, part time gym owners, gym instructors who </a:t>
            </a:r>
            <a:r>
              <a:rPr lang="en" sz="2000">
                <a:latin typeface="Arial"/>
                <a:ea typeface="Arial"/>
                <a:cs typeface="Arial"/>
                <a:sym typeface="Arial"/>
              </a:rPr>
              <a:t>interact and </a:t>
            </a:r>
            <a:r>
              <a:rPr lang="en" sz="2000">
                <a:latin typeface="Arial"/>
                <a:ea typeface="Arial"/>
                <a:cs typeface="Arial"/>
                <a:sym typeface="Arial"/>
              </a:rPr>
              <a:t>engage with</a:t>
            </a:r>
            <a:r>
              <a:rPr lang="en" sz="2000">
                <a:solidFill>
                  <a:srgbClr val="FFFFFF"/>
                </a:solidFill>
                <a:latin typeface="Arial"/>
                <a:ea typeface="Arial"/>
                <a:cs typeface="Arial"/>
                <a:sym typeface="Arial"/>
              </a:rPr>
              <a:t> individual </a:t>
            </a:r>
            <a:r>
              <a:rPr lang="en" sz="2000">
                <a:latin typeface="Arial"/>
                <a:ea typeface="Arial"/>
                <a:cs typeface="Arial"/>
                <a:sym typeface="Arial"/>
              </a:rPr>
              <a:t>clients remotely and in-person</a:t>
            </a:r>
            <a:r>
              <a:rPr lang="en" sz="2000">
                <a:solidFill>
                  <a:srgbClr val="FFFFFF"/>
                </a:solidFill>
                <a:latin typeface="Arial"/>
                <a:ea typeface="Arial"/>
                <a:cs typeface="Arial"/>
                <a:sym typeface="Arial"/>
              </a:rPr>
              <a:t>.</a:t>
            </a:r>
            <a:endParaRPr sz="2000">
              <a:solidFill>
                <a:srgbClr val="FFFFFF"/>
              </a:solidFill>
              <a:latin typeface="Arial"/>
              <a:ea typeface="Arial"/>
              <a:cs typeface="Arial"/>
              <a:sym typeface="Arial"/>
            </a:endParaRPr>
          </a:p>
          <a:p>
            <a:pPr indent="0" lvl="0" marL="0" rtl="0" algn="l">
              <a:spcBef>
                <a:spcPts val="1000"/>
              </a:spcBef>
              <a:spcAft>
                <a:spcPts val="0"/>
              </a:spcAft>
              <a:buNone/>
            </a:pPr>
            <a:r>
              <a:t/>
            </a:r>
            <a:endParaRPr sz="2000">
              <a:latin typeface="Arial"/>
              <a:ea typeface="Arial"/>
              <a:cs typeface="Arial"/>
              <a:sym typeface="Arial"/>
            </a:endParaRPr>
          </a:p>
        </p:txBody>
      </p:sp>
      <p:sp>
        <p:nvSpPr>
          <p:cNvPr id="72" name="Google Shape;72;p10"/>
          <p:cNvSpPr txBox="1"/>
          <p:nvPr>
            <p:ph idx="1" type="body"/>
          </p:nvPr>
        </p:nvSpPr>
        <p:spPr>
          <a:xfrm>
            <a:off x="929332" y="1022600"/>
            <a:ext cx="7653000" cy="3084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rPr lang="en"/>
              <a:t>B2B connected fitness market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1"/>
          <p:cNvSpPr txBox="1"/>
          <p:nvPr>
            <p:ph type="title"/>
          </p:nvPr>
        </p:nvSpPr>
        <p:spPr>
          <a:xfrm>
            <a:off x="557232" y="133102"/>
            <a:ext cx="7348200" cy="7488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800"/>
              <a:buFont typeface="Encode Sans Black"/>
              <a:buNone/>
            </a:pPr>
            <a:r>
              <a:rPr b="0" lang="en"/>
              <a:t>Customer Voice</a:t>
            </a:r>
            <a:endParaRPr b="0"/>
          </a:p>
        </p:txBody>
      </p:sp>
      <p:pic>
        <p:nvPicPr>
          <p:cNvPr id="78" name="Google Shape;78;p11"/>
          <p:cNvPicPr preferRelativeResize="0"/>
          <p:nvPr/>
        </p:nvPicPr>
        <p:blipFill>
          <a:blip r:embed="rId3">
            <a:alphaModFix/>
          </a:blip>
          <a:stretch>
            <a:fillRect/>
          </a:stretch>
        </p:blipFill>
        <p:spPr>
          <a:xfrm>
            <a:off x="1050100" y="988475"/>
            <a:ext cx="6620748" cy="34658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2"/>
          <p:cNvSpPr txBox="1"/>
          <p:nvPr>
            <p:ph type="title"/>
          </p:nvPr>
        </p:nvSpPr>
        <p:spPr>
          <a:xfrm>
            <a:off x="671757" y="273802"/>
            <a:ext cx="7348200" cy="7488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800"/>
              <a:buFont typeface="Encode Sans Black"/>
              <a:buNone/>
            </a:pPr>
            <a:r>
              <a:rPr lang="en"/>
              <a:t>Problem to be Solved</a:t>
            </a:r>
            <a:endParaRPr/>
          </a:p>
        </p:txBody>
      </p:sp>
      <p:sp>
        <p:nvSpPr>
          <p:cNvPr id="84" name="Google Shape;84;p12"/>
          <p:cNvSpPr txBox="1"/>
          <p:nvPr>
            <p:ph idx="1" type="body"/>
          </p:nvPr>
        </p:nvSpPr>
        <p:spPr>
          <a:xfrm>
            <a:off x="615450" y="1394101"/>
            <a:ext cx="7970100" cy="2692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t/>
            </a:r>
            <a:endParaRPr sz="2100">
              <a:latin typeface="Arial"/>
              <a:ea typeface="Arial"/>
              <a:cs typeface="Arial"/>
              <a:sym typeface="Arial"/>
            </a:endParaRPr>
          </a:p>
          <a:p>
            <a:pPr indent="0" lvl="0" marL="0" rtl="0" algn="l">
              <a:lnSpc>
                <a:spcPct val="115000"/>
              </a:lnSpc>
              <a:spcBef>
                <a:spcPts val="0"/>
              </a:spcBef>
              <a:spcAft>
                <a:spcPts val="0"/>
              </a:spcAft>
              <a:buNone/>
            </a:pPr>
            <a:r>
              <a:rPr lang="en" sz="2100">
                <a:solidFill>
                  <a:schemeClr val="lt2"/>
                </a:solidFill>
                <a:latin typeface="Arial"/>
                <a:ea typeface="Arial"/>
                <a:cs typeface="Arial"/>
                <a:sym typeface="Arial"/>
              </a:rPr>
              <a:t>〝</a:t>
            </a:r>
            <a:r>
              <a:rPr lang="en" sz="2100">
                <a:solidFill>
                  <a:schemeClr val="lt2"/>
                </a:solidFill>
                <a:latin typeface="Arial"/>
                <a:ea typeface="Arial"/>
                <a:cs typeface="Arial"/>
                <a:sym typeface="Arial"/>
              </a:rPr>
              <a:t>As the owner of a fitness franchise, I struggle to meet personalized clients' needs, leading to low engagement and high membership attrition. Addressing this challenge is crucial to enhance service quality and foster lasting trust with customers.</a:t>
            </a:r>
            <a:r>
              <a:rPr lang="en" sz="2100">
                <a:solidFill>
                  <a:schemeClr val="lt2"/>
                </a:solidFill>
                <a:latin typeface="Arial"/>
                <a:ea typeface="Arial"/>
                <a:cs typeface="Arial"/>
                <a:sym typeface="Arial"/>
              </a:rPr>
              <a:t>〞</a:t>
            </a:r>
            <a:endParaRPr sz="2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2100">
              <a:solidFill>
                <a:srgbClr val="FFFFFF"/>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2100">
              <a:solidFill>
                <a:srgbClr val="FFFFFF"/>
              </a:solidFill>
              <a:latin typeface="Arial"/>
              <a:ea typeface="Arial"/>
              <a:cs typeface="Arial"/>
              <a:sym typeface="Arial"/>
            </a:endParaRPr>
          </a:p>
          <a:p>
            <a:pPr indent="0" lvl="0" marL="0" rtl="0" algn="l">
              <a:spcBef>
                <a:spcPts val="360"/>
              </a:spcBef>
              <a:spcAft>
                <a:spcPts val="0"/>
              </a:spcAft>
              <a:buNone/>
            </a:pPr>
            <a:r>
              <a:t/>
            </a:r>
            <a:endParaRPr sz="21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3"/>
          <p:cNvSpPr txBox="1"/>
          <p:nvPr>
            <p:ph type="title"/>
          </p:nvPr>
        </p:nvSpPr>
        <p:spPr>
          <a:xfrm>
            <a:off x="555200" y="164500"/>
            <a:ext cx="7653000" cy="7488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b="0" lang="en">
                <a:solidFill>
                  <a:srgbClr val="FFFFFF"/>
                </a:solidFill>
              </a:rPr>
              <a:t>Our Solution - “Peloton Breakaway”</a:t>
            </a:r>
            <a:endParaRPr b="0"/>
          </a:p>
        </p:txBody>
      </p:sp>
      <p:sp>
        <p:nvSpPr>
          <p:cNvPr id="90" name="Google Shape;90;p13"/>
          <p:cNvSpPr txBox="1"/>
          <p:nvPr>
            <p:ph idx="1" type="body"/>
          </p:nvPr>
        </p:nvSpPr>
        <p:spPr>
          <a:xfrm>
            <a:off x="516357" y="792450"/>
            <a:ext cx="7653000" cy="308400"/>
          </a:xfrm>
          <a:prstGeom prst="rect">
            <a:avLst/>
          </a:prstGeom>
        </p:spPr>
        <p:txBody>
          <a:bodyPr anchorCtr="0" anchor="t" bIns="45700" lIns="91425" spcFirstLastPara="1" rIns="91425" wrap="square" tIns="45700">
            <a:noAutofit/>
          </a:bodyPr>
          <a:lstStyle/>
          <a:p>
            <a:pPr indent="0" lvl="0" marL="457200" rtl="0" algn="l">
              <a:spcBef>
                <a:spcPts val="400"/>
              </a:spcBef>
              <a:spcAft>
                <a:spcPts val="0"/>
              </a:spcAft>
              <a:buClr>
                <a:schemeClr val="dk1"/>
              </a:buClr>
              <a:buSzPts val="1100"/>
              <a:buFont typeface="Arial"/>
              <a:buNone/>
            </a:pPr>
            <a:r>
              <a:rPr lang="en">
                <a:solidFill>
                  <a:srgbClr val="E8D3A2"/>
                </a:solidFill>
              </a:rPr>
              <a:t>A top notchy connected fitness platform strategy</a:t>
            </a:r>
            <a:endParaRPr>
              <a:solidFill>
                <a:srgbClr val="E8D3A2"/>
              </a:solidFill>
            </a:endParaRPr>
          </a:p>
          <a:p>
            <a:pPr indent="0" lvl="0" marL="0" rtl="0" algn="l">
              <a:spcBef>
                <a:spcPts val="400"/>
              </a:spcBef>
              <a:spcAft>
                <a:spcPts val="0"/>
              </a:spcAft>
              <a:buNone/>
            </a:pPr>
            <a:r>
              <a:t/>
            </a:r>
            <a:endParaRPr/>
          </a:p>
        </p:txBody>
      </p:sp>
      <p:sp>
        <p:nvSpPr>
          <p:cNvPr id="91" name="Google Shape;91;p13"/>
          <p:cNvSpPr txBox="1"/>
          <p:nvPr>
            <p:ph idx="2" type="body"/>
          </p:nvPr>
        </p:nvSpPr>
        <p:spPr>
          <a:xfrm>
            <a:off x="516350" y="1205263"/>
            <a:ext cx="8411100" cy="9075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sz="1400" u="sng">
                <a:solidFill>
                  <a:srgbClr val="FFFFFF"/>
                </a:solidFill>
                <a:latin typeface="Arial"/>
                <a:ea typeface="Arial"/>
                <a:cs typeface="Arial"/>
                <a:sym typeface="Arial"/>
              </a:rPr>
              <a:t>Our Assumption</a:t>
            </a:r>
            <a:endParaRPr sz="1400" u="sng">
              <a:solidFill>
                <a:srgbClr val="FFFFFF"/>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 sz="1400">
                <a:solidFill>
                  <a:srgbClr val="FFFFFF"/>
                </a:solidFill>
                <a:latin typeface="Arial"/>
                <a:ea typeface="Arial"/>
                <a:cs typeface="Arial"/>
                <a:sym typeface="Arial"/>
              </a:rPr>
              <a:t>As the </a:t>
            </a:r>
            <a:r>
              <a:rPr lang="en" sz="1400">
                <a:solidFill>
                  <a:srgbClr val="FFFFFF"/>
                </a:solidFill>
                <a:latin typeface="Arial"/>
                <a:ea typeface="Arial"/>
                <a:cs typeface="Arial"/>
                <a:sym typeface="Arial"/>
              </a:rPr>
              <a:t>dominant</a:t>
            </a:r>
            <a:r>
              <a:rPr lang="en" sz="1400">
                <a:solidFill>
                  <a:srgbClr val="FFFFFF"/>
                </a:solidFill>
                <a:latin typeface="Arial"/>
                <a:ea typeface="Arial"/>
                <a:cs typeface="Arial"/>
                <a:sym typeface="Arial"/>
              </a:rPr>
              <a:t> player in the connected fitness industry, Peloton s</a:t>
            </a:r>
            <a:r>
              <a:rPr lang="en" sz="1400">
                <a:latin typeface="Arial"/>
                <a:ea typeface="Arial"/>
                <a:cs typeface="Arial"/>
                <a:sym typeface="Arial"/>
              </a:rPr>
              <a:t>ee</a:t>
            </a:r>
            <a:r>
              <a:rPr lang="en" sz="1400">
                <a:solidFill>
                  <a:srgbClr val="FFFFFF"/>
                </a:solidFill>
                <a:latin typeface="Arial"/>
                <a:ea typeface="Arial"/>
                <a:cs typeface="Arial"/>
                <a:sym typeface="Arial"/>
              </a:rPr>
              <a:t>ks to sell the highest quality product in the fitness wor</a:t>
            </a:r>
            <a:r>
              <a:rPr lang="en" sz="1400">
                <a:latin typeface="Arial"/>
                <a:ea typeface="Arial"/>
                <a:cs typeface="Arial"/>
                <a:sym typeface="Arial"/>
              </a:rPr>
              <a:t>ld</a:t>
            </a:r>
            <a:r>
              <a:rPr lang="en" sz="1400">
                <a:solidFill>
                  <a:srgbClr val="FFFFFF"/>
                </a:solidFill>
                <a:latin typeface="Arial"/>
                <a:ea typeface="Arial"/>
                <a:cs typeface="Arial"/>
                <a:sym typeface="Arial"/>
              </a:rPr>
              <a:t> and create an experience for their customers that is </a:t>
            </a:r>
            <a:r>
              <a:rPr lang="en" sz="1400">
                <a:latin typeface="Arial"/>
                <a:ea typeface="Arial"/>
                <a:cs typeface="Arial"/>
                <a:sym typeface="Arial"/>
              </a:rPr>
              <a:t>second to none.</a:t>
            </a:r>
            <a:endParaRPr sz="1400">
              <a:solidFill>
                <a:srgbClr val="FFFFFF"/>
              </a:solidFill>
              <a:latin typeface="Arial"/>
              <a:ea typeface="Arial"/>
              <a:cs typeface="Arial"/>
              <a:sym typeface="Arial"/>
            </a:endParaRPr>
          </a:p>
          <a:p>
            <a:pPr indent="0" lvl="0" marL="0" rtl="0" algn="l">
              <a:spcBef>
                <a:spcPts val="360"/>
              </a:spcBef>
              <a:spcAft>
                <a:spcPts val="0"/>
              </a:spcAft>
              <a:buNone/>
            </a:pPr>
            <a:r>
              <a:t/>
            </a:r>
            <a:endParaRPr/>
          </a:p>
        </p:txBody>
      </p:sp>
      <p:sp>
        <p:nvSpPr>
          <p:cNvPr id="92" name="Google Shape;92;p13"/>
          <p:cNvSpPr txBox="1"/>
          <p:nvPr/>
        </p:nvSpPr>
        <p:spPr>
          <a:xfrm>
            <a:off x="5354450" y="2571750"/>
            <a:ext cx="3789600" cy="174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E8D3A2"/>
                </a:solidFill>
              </a:rPr>
              <a:t>Peloton Breakaway</a:t>
            </a:r>
            <a:endParaRPr b="1" sz="1500">
              <a:solidFill>
                <a:srgbClr val="E8D3A2"/>
              </a:solidFill>
            </a:endParaRPr>
          </a:p>
          <a:p>
            <a:pPr indent="0" lvl="0" marL="0" rtl="0" algn="l">
              <a:lnSpc>
                <a:spcPct val="115000"/>
              </a:lnSpc>
              <a:spcBef>
                <a:spcPts val="0"/>
              </a:spcBef>
              <a:spcAft>
                <a:spcPts val="0"/>
              </a:spcAft>
              <a:buNone/>
            </a:pPr>
            <a:r>
              <a:rPr lang="en" sz="1500">
                <a:solidFill>
                  <a:srgbClr val="E8D3A2"/>
                </a:solidFill>
              </a:rPr>
              <a:t>is a digital solution to create </a:t>
            </a:r>
            <a:r>
              <a:rPr lang="en" sz="1500" u="sng">
                <a:solidFill>
                  <a:srgbClr val="E8D3A2"/>
                </a:solidFill>
              </a:rPr>
              <a:t>a new pricing model</a:t>
            </a:r>
            <a:r>
              <a:rPr lang="en" sz="1500">
                <a:solidFill>
                  <a:srgbClr val="E8D3A2"/>
                </a:solidFill>
              </a:rPr>
              <a:t>, </a:t>
            </a:r>
            <a:r>
              <a:rPr lang="en" sz="1500" u="sng">
                <a:solidFill>
                  <a:srgbClr val="E8D3A2"/>
                </a:solidFill>
              </a:rPr>
              <a:t>platform-based app strategy</a:t>
            </a:r>
            <a:r>
              <a:rPr lang="en" sz="1500">
                <a:solidFill>
                  <a:srgbClr val="E8D3A2"/>
                </a:solidFill>
              </a:rPr>
              <a:t> to help small gym owners or franchisees to connect their members with an immersive, engaging workout way.</a:t>
            </a:r>
            <a:endParaRPr sz="1500">
              <a:solidFill>
                <a:srgbClr val="E8D3A2"/>
              </a:solidFill>
            </a:endParaRPr>
          </a:p>
        </p:txBody>
      </p:sp>
      <p:pic>
        <p:nvPicPr>
          <p:cNvPr id="93" name="Google Shape;93;p13"/>
          <p:cNvPicPr preferRelativeResize="0"/>
          <p:nvPr/>
        </p:nvPicPr>
        <p:blipFill>
          <a:blip r:embed="rId4">
            <a:alphaModFix/>
          </a:blip>
          <a:stretch>
            <a:fillRect/>
          </a:stretch>
        </p:blipFill>
        <p:spPr>
          <a:xfrm>
            <a:off x="516350" y="2136312"/>
            <a:ext cx="4781300" cy="2614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4"/>
          <p:cNvPicPr preferRelativeResize="0"/>
          <p:nvPr/>
        </p:nvPicPr>
        <p:blipFill>
          <a:blip r:embed="rId3">
            <a:alphaModFix/>
          </a:blip>
          <a:stretch>
            <a:fillRect/>
          </a:stretch>
        </p:blipFill>
        <p:spPr>
          <a:xfrm>
            <a:off x="685800" y="1143000"/>
            <a:ext cx="8839198" cy="3664802"/>
          </a:xfrm>
          <a:prstGeom prst="rect">
            <a:avLst/>
          </a:prstGeom>
          <a:noFill/>
          <a:ln>
            <a:noFill/>
          </a:ln>
        </p:spPr>
      </p:pic>
      <p:sp>
        <p:nvSpPr>
          <p:cNvPr id="99" name="Google Shape;99;p14"/>
          <p:cNvSpPr txBox="1"/>
          <p:nvPr>
            <p:ph type="title"/>
          </p:nvPr>
        </p:nvSpPr>
        <p:spPr>
          <a:xfrm>
            <a:off x="671757" y="273802"/>
            <a:ext cx="7348200" cy="7488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800"/>
              <a:buFont typeface="Encode Sans Black"/>
              <a:buNone/>
            </a:pPr>
            <a:r>
              <a:rPr lang="en"/>
              <a:t>High Level Solution to Problem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Custom 5">
      <a:dk1>
        <a:srgbClr val="000000"/>
      </a:dk1>
      <a:lt1>
        <a:srgbClr val="E8D3A2"/>
      </a:lt1>
      <a:dk2>
        <a:srgbClr val="32006E"/>
      </a:dk2>
      <a:lt2>
        <a:srgbClr val="FFFFFF"/>
      </a:lt2>
      <a:accent1>
        <a:srgbClr val="4B2E83"/>
      </a:accent1>
      <a:accent2>
        <a:srgbClr val="E8D3A2"/>
      </a:accent2>
      <a:accent3>
        <a:srgbClr val="FFFFFF"/>
      </a:accent3>
      <a:accent4>
        <a:srgbClr val="B2B2B2"/>
      </a:accent4>
      <a:accent5>
        <a:srgbClr val="FFC700"/>
      </a:accent5>
      <a:accent6>
        <a:srgbClr val="917B4C"/>
      </a:accent6>
      <a:hlink>
        <a:srgbClr val="32006E"/>
      </a:hlink>
      <a:folHlink>
        <a:srgbClr val="4B2E8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